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4"/>
  </p:sldMasterIdLst>
  <p:sldIdLst>
    <p:sldId id="257" r:id="rId5"/>
    <p:sldId id="280" r:id="rId6"/>
    <p:sldId id="261" r:id="rId7"/>
    <p:sldId id="259" r:id="rId8"/>
    <p:sldId id="281" r:id="rId9"/>
    <p:sldId id="277"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339FE-5444-4128-8C34-7AD2240D3DF8}" v="848" dt="2020-10-30T20:26:34.995"/>
    <p1510:client id="{04308115-F378-81BA-D7A3-68024AB533AA}" v="784" dt="2020-10-31T15:25:22.594"/>
    <p1510:client id="{36A01A9E-86E3-10C3-3D00-4E1F30949EEB}" v="194" dt="2020-10-31T08:40:09.807"/>
    <p1510:client id="{5CBC93DD-0C25-920C-1529-C893C44EB35E}" v="310" dt="2020-10-31T07:19:32.567"/>
    <p1510:client id="{816EC52B-9545-C27C-A3E9-150A396CF1EA}" v="4" dt="2020-10-31T12:52:13.702"/>
    <p1510:client id="{8EC213B6-121F-B358-9D91-A9B9CA56D206}" v="325" dt="2020-11-01T09:23:40.948"/>
    <p1510:client id="{A538811C-2A40-778E-3767-B3C634447621}" v="65" dt="2020-10-30T20:58:42.190"/>
    <p1510:client id="{C8E13DCB-E7DF-046D-32E7-F87210F24FCD}" v="38" dt="2020-10-31T12:49:55.489"/>
    <p1510:client id="{F0B43398-BBF1-942C-535C-00E7B2EB8D65}" v="24" dt="2020-10-30T20:41:25.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114" y="72"/>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031A9-65E2-4D60-AFC1-C8E5173F07F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28F9FD8-CF9A-4FE8-A422-9D093D234F82}">
      <dgm:prSet/>
      <dgm:spPr/>
      <dgm:t>
        <a:bodyPr/>
        <a:lstStyle/>
        <a:p>
          <a:r>
            <a:rPr lang="en-US" b="1" u="sng" dirty="0">
              <a:solidFill>
                <a:schemeClr val="bg1"/>
              </a:solidFill>
            </a:rPr>
            <a:t>Software Interface :</a:t>
          </a:r>
          <a:endParaRPr lang="en-US" b="1" i="0" u="sng" strike="noStrike" cap="none" baseline="0" noProof="0" dirty="0">
            <a:solidFill>
              <a:schemeClr val="bg1"/>
            </a:solidFill>
            <a:latin typeface="Century Gothic"/>
          </a:endParaRPr>
        </a:p>
      </dgm:t>
    </dgm:pt>
    <dgm:pt modelId="{B527D7D0-7DFF-4C68-9D51-A4DE2F6769DA}" type="parTrans" cxnId="{85AE79C8-5F85-47DE-A9CE-261943262754}">
      <dgm:prSet/>
      <dgm:spPr/>
      <dgm:t>
        <a:bodyPr/>
        <a:lstStyle/>
        <a:p>
          <a:endParaRPr lang="en-US"/>
        </a:p>
      </dgm:t>
    </dgm:pt>
    <dgm:pt modelId="{BB91DC67-72CE-470E-A01A-A23C7A7498C3}" type="sibTrans" cxnId="{85AE79C8-5F85-47DE-A9CE-261943262754}">
      <dgm:prSet/>
      <dgm:spPr/>
      <dgm:t>
        <a:bodyPr/>
        <a:lstStyle/>
        <a:p>
          <a:endParaRPr lang="en-US"/>
        </a:p>
      </dgm:t>
    </dgm:pt>
    <dgm:pt modelId="{A8291922-5259-43F8-923C-D88381BB39F4}">
      <dgm:prSet/>
      <dgm:spPr/>
      <dgm:t>
        <a:bodyPr/>
        <a:lstStyle/>
        <a:p>
          <a:r>
            <a:rPr lang="en-US" b="1" dirty="0">
              <a:solidFill>
                <a:schemeClr val="bg1"/>
              </a:solidFill>
            </a:rPr>
            <a:t>Attaching and integrating message system with Display .</a:t>
          </a:r>
          <a:endParaRPr lang="en-US" dirty="0">
            <a:solidFill>
              <a:schemeClr val="bg1"/>
            </a:solidFill>
          </a:endParaRPr>
        </a:p>
      </dgm:t>
    </dgm:pt>
    <dgm:pt modelId="{3261E439-E03A-407A-A4BE-411913FAD529}" type="parTrans" cxnId="{19C064FF-2CE6-45AB-9E99-25BAA272CC0A}">
      <dgm:prSet/>
      <dgm:spPr/>
      <dgm:t>
        <a:bodyPr/>
        <a:lstStyle/>
        <a:p>
          <a:endParaRPr lang="en-US"/>
        </a:p>
      </dgm:t>
    </dgm:pt>
    <dgm:pt modelId="{36773641-984A-4F17-ACA2-BA62A7A721EF}" type="sibTrans" cxnId="{19C064FF-2CE6-45AB-9E99-25BAA272CC0A}">
      <dgm:prSet/>
      <dgm:spPr/>
      <dgm:t>
        <a:bodyPr/>
        <a:lstStyle/>
        <a:p>
          <a:endParaRPr lang="en-US"/>
        </a:p>
      </dgm:t>
    </dgm:pt>
    <dgm:pt modelId="{33676E40-604C-4606-9B20-A338605C2BFB}">
      <dgm:prSet/>
      <dgm:spPr/>
      <dgm:t>
        <a:bodyPr/>
        <a:lstStyle/>
        <a:p>
          <a:r>
            <a:rPr lang="en-US" b="1" dirty="0">
              <a:solidFill>
                <a:schemeClr val="bg1"/>
              </a:solidFill>
            </a:rPr>
            <a:t>Calling </a:t>
          </a:r>
          <a:r>
            <a:rPr lang="en-US" b="1" dirty="0" err="1">
              <a:solidFill>
                <a:schemeClr val="bg1"/>
              </a:solidFill>
            </a:rPr>
            <a:t>Api</a:t>
          </a:r>
          <a:r>
            <a:rPr lang="en-US" b="1" dirty="0">
              <a:solidFill>
                <a:schemeClr val="bg1"/>
              </a:solidFill>
            </a:rPr>
            <a:t> of google map and converting longitude and longitude to location.</a:t>
          </a:r>
          <a:endParaRPr lang="en-US" dirty="0">
            <a:solidFill>
              <a:schemeClr val="bg1"/>
            </a:solidFill>
          </a:endParaRPr>
        </a:p>
      </dgm:t>
    </dgm:pt>
    <dgm:pt modelId="{9D9D5B12-6BEC-4E02-AB31-72CD558DE490}" type="parTrans" cxnId="{1C94D917-F6EA-40ED-82D6-BC739369FF98}">
      <dgm:prSet/>
      <dgm:spPr/>
      <dgm:t>
        <a:bodyPr/>
        <a:lstStyle/>
        <a:p>
          <a:endParaRPr lang="en-US"/>
        </a:p>
      </dgm:t>
    </dgm:pt>
    <dgm:pt modelId="{78E54DA8-D758-4042-8349-9E52E71218DA}" type="sibTrans" cxnId="{1C94D917-F6EA-40ED-82D6-BC739369FF98}">
      <dgm:prSet/>
      <dgm:spPr/>
      <dgm:t>
        <a:bodyPr/>
        <a:lstStyle/>
        <a:p>
          <a:endParaRPr lang="en-US"/>
        </a:p>
      </dgm:t>
    </dgm:pt>
    <dgm:pt modelId="{98F7BFDE-1A06-4582-A65F-7FCA6F2E46C1}">
      <dgm:prSet/>
      <dgm:spPr/>
      <dgm:t>
        <a:bodyPr/>
        <a:lstStyle/>
        <a:p>
          <a:r>
            <a:rPr lang="en-US" b="1" u="sng" dirty="0">
              <a:solidFill>
                <a:schemeClr val="bg1"/>
              </a:solidFill>
            </a:rPr>
            <a:t>Communications Interfaces</a:t>
          </a:r>
          <a:endParaRPr lang="en-US" u="sng" dirty="0">
            <a:solidFill>
              <a:schemeClr val="bg1"/>
            </a:solidFill>
          </a:endParaRPr>
        </a:p>
      </dgm:t>
    </dgm:pt>
    <dgm:pt modelId="{3AFC1BA7-E927-4E00-A1BA-3C089FE5F18F}" type="parTrans" cxnId="{C4313E4A-B21D-4B64-96C8-D36A5ED2F288}">
      <dgm:prSet/>
      <dgm:spPr/>
      <dgm:t>
        <a:bodyPr/>
        <a:lstStyle/>
        <a:p>
          <a:endParaRPr lang="en-US"/>
        </a:p>
      </dgm:t>
    </dgm:pt>
    <dgm:pt modelId="{3F6165A9-5538-4981-9FCA-0B4A681D51BA}" type="sibTrans" cxnId="{C4313E4A-B21D-4B64-96C8-D36A5ED2F288}">
      <dgm:prSet/>
      <dgm:spPr/>
      <dgm:t>
        <a:bodyPr/>
        <a:lstStyle/>
        <a:p>
          <a:endParaRPr lang="en-US"/>
        </a:p>
      </dgm:t>
    </dgm:pt>
    <dgm:pt modelId="{AB8044C3-D4D9-4817-B68D-02A6BC7A8BFA}">
      <dgm:prSet/>
      <dgm:spPr/>
      <dgm:t>
        <a:bodyPr/>
        <a:lstStyle/>
        <a:p>
          <a:pPr rtl="0"/>
          <a:r>
            <a:rPr lang="en-US" b="1" dirty="0">
              <a:solidFill>
                <a:schemeClr val="bg1"/>
              </a:solidFill>
            </a:rPr>
            <a:t>The device uses latest messaging apps ex. messenger</a:t>
          </a:r>
          <a:r>
            <a:rPr lang="en-US" b="1" dirty="0">
              <a:solidFill>
                <a:schemeClr val="bg1"/>
              </a:solidFill>
              <a:latin typeface="Century Gothic" panose="020B0502020202020204"/>
            </a:rPr>
            <a:t> </a:t>
          </a:r>
          <a:endParaRPr lang="en-US" dirty="0">
            <a:solidFill>
              <a:schemeClr val="bg1"/>
            </a:solidFill>
          </a:endParaRPr>
        </a:p>
      </dgm:t>
    </dgm:pt>
    <dgm:pt modelId="{3C8CCDA8-E3D7-4E39-B21C-784AFBE85573}" type="parTrans" cxnId="{4C776EF8-BB62-4172-80C0-1B06A8C69E91}">
      <dgm:prSet/>
      <dgm:spPr/>
      <dgm:t>
        <a:bodyPr/>
        <a:lstStyle/>
        <a:p>
          <a:endParaRPr lang="en-US"/>
        </a:p>
      </dgm:t>
    </dgm:pt>
    <dgm:pt modelId="{B95F894D-A977-436D-A994-C173E01E0790}" type="sibTrans" cxnId="{4C776EF8-BB62-4172-80C0-1B06A8C69E91}">
      <dgm:prSet/>
      <dgm:spPr/>
      <dgm:t>
        <a:bodyPr/>
        <a:lstStyle/>
        <a:p>
          <a:endParaRPr lang="en-US"/>
        </a:p>
      </dgm:t>
    </dgm:pt>
    <dgm:pt modelId="{C7FFB442-F920-4316-9A13-A79EB9DAF2A1}">
      <dgm:prSet/>
      <dgm:spPr/>
      <dgm:t>
        <a:bodyPr/>
        <a:lstStyle/>
        <a:p>
          <a:r>
            <a:rPr lang="en-US" b="1" dirty="0">
              <a:solidFill>
                <a:schemeClr val="bg1"/>
              </a:solidFill>
            </a:rPr>
            <a:t>Location sent can be used by any browser.</a:t>
          </a:r>
          <a:endParaRPr lang="en-US" dirty="0">
            <a:solidFill>
              <a:schemeClr val="bg1"/>
            </a:solidFill>
          </a:endParaRPr>
        </a:p>
      </dgm:t>
    </dgm:pt>
    <dgm:pt modelId="{8C891987-591D-490C-A0DE-6D961EF81A67}" type="parTrans" cxnId="{436DC166-3E9D-4EB7-A4D8-5E4B63D4DF70}">
      <dgm:prSet/>
      <dgm:spPr/>
      <dgm:t>
        <a:bodyPr/>
        <a:lstStyle/>
        <a:p>
          <a:endParaRPr lang="en-US"/>
        </a:p>
      </dgm:t>
    </dgm:pt>
    <dgm:pt modelId="{1A4CE18E-3D59-4AE3-99F6-B9CE4DA30979}" type="sibTrans" cxnId="{436DC166-3E9D-4EB7-A4D8-5E4B63D4DF70}">
      <dgm:prSet/>
      <dgm:spPr/>
      <dgm:t>
        <a:bodyPr/>
        <a:lstStyle/>
        <a:p>
          <a:endParaRPr lang="en-US"/>
        </a:p>
      </dgm:t>
    </dgm:pt>
    <dgm:pt modelId="{09F5CB27-CF7C-4DAC-ABB0-80E5D141845C}" type="pres">
      <dgm:prSet presAssocID="{93D031A9-65E2-4D60-AFC1-C8E5173F07FE}" presName="linear" presStyleCnt="0">
        <dgm:presLayoutVars>
          <dgm:animLvl val="lvl"/>
          <dgm:resizeHandles val="exact"/>
        </dgm:presLayoutVars>
      </dgm:prSet>
      <dgm:spPr/>
      <dgm:t>
        <a:bodyPr/>
        <a:lstStyle/>
        <a:p>
          <a:endParaRPr lang="en-US"/>
        </a:p>
      </dgm:t>
    </dgm:pt>
    <dgm:pt modelId="{A60E76E6-2393-48E5-9BB1-EC8C0068CD5D}" type="pres">
      <dgm:prSet presAssocID="{928F9FD8-CF9A-4FE8-A422-9D093D234F82}" presName="parentText" presStyleLbl="node1" presStyleIdx="0" presStyleCnt="6">
        <dgm:presLayoutVars>
          <dgm:chMax val="0"/>
          <dgm:bulletEnabled val="1"/>
        </dgm:presLayoutVars>
      </dgm:prSet>
      <dgm:spPr/>
      <dgm:t>
        <a:bodyPr/>
        <a:lstStyle/>
        <a:p>
          <a:endParaRPr lang="en-US"/>
        </a:p>
      </dgm:t>
    </dgm:pt>
    <dgm:pt modelId="{7BBD2B03-09AA-449F-AC00-355D809F3C9A}" type="pres">
      <dgm:prSet presAssocID="{BB91DC67-72CE-470E-A01A-A23C7A7498C3}" presName="spacer" presStyleCnt="0"/>
      <dgm:spPr/>
    </dgm:pt>
    <dgm:pt modelId="{A38B3E1E-C541-4338-BA97-AADC47A2A773}" type="pres">
      <dgm:prSet presAssocID="{A8291922-5259-43F8-923C-D88381BB39F4}" presName="parentText" presStyleLbl="node1" presStyleIdx="1" presStyleCnt="6">
        <dgm:presLayoutVars>
          <dgm:chMax val="0"/>
          <dgm:bulletEnabled val="1"/>
        </dgm:presLayoutVars>
      </dgm:prSet>
      <dgm:spPr/>
      <dgm:t>
        <a:bodyPr/>
        <a:lstStyle/>
        <a:p>
          <a:endParaRPr lang="en-US"/>
        </a:p>
      </dgm:t>
    </dgm:pt>
    <dgm:pt modelId="{E4BAA569-D266-4A6C-A5FE-4DFEEDF4CDDD}" type="pres">
      <dgm:prSet presAssocID="{36773641-984A-4F17-ACA2-BA62A7A721EF}" presName="spacer" presStyleCnt="0"/>
      <dgm:spPr/>
    </dgm:pt>
    <dgm:pt modelId="{830E50C9-6640-4C2E-8011-516498564722}" type="pres">
      <dgm:prSet presAssocID="{33676E40-604C-4606-9B20-A338605C2BFB}" presName="parentText" presStyleLbl="node1" presStyleIdx="2" presStyleCnt="6">
        <dgm:presLayoutVars>
          <dgm:chMax val="0"/>
          <dgm:bulletEnabled val="1"/>
        </dgm:presLayoutVars>
      </dgm:prSet>
      <dgm:spPr/>
      <dgm:t>
        <a:bodyPr/>
        <a:lstStyle/>
        <a:p>
          <a:endParaRPr lang="en-US"/>
        </a:p>
      </dgm:t>
    </dgm:pt>
    <dgm:pt modelId="{73B04E19-8693-453B-90D7-A1859D65BAE6}" type="pres">
      <dgm:prSet presAssocID="{78E54DA8-D758-4042-8349-9E52E71218DA}" presName="spacer" presStyleCnt="0"/>
      <dgm:spPr/>
    </dgm:pt>
    <dgm:pt modelId="{A0CE9981-E58D-4144-BF13-70A381A88DA7}" type="pres">
      <dgm:prSet presAssocID="{98F7BFDE-1A06-4582-A65F-7FCA6F2E46C1}" presName="parentText" presStyleLbl="node1" presStyleIdx="3" presStyleCnt="6">
        <dgm:presLayoutVars>
          <dgm:chMax val="0"/>
          <dgm:bulletEnabled val="1"/>
        </dgm:presLayoutVars>
      </dgm:prSet>
      <dgm:spPr/>
      <dgm:t>
        <a:bodyPr/>
        <a:lstStyle/>
        <a:p>
          <a:endParaRPr lang="en-US"/>
        </a:p>
      </dgm:t>
    </dgm:pt>
    <dgm:pt modelId="{B05F5E68-A10D-44AA-805B-B9334C8611D6}" type="pres">
      <dgm:prSet presAssocID="{3F6165A9-5538-4981-9FCA-0B4A681D51BA}" presName="spacer" presStyleCnt="0"/>
      <dgm:spPr/>
    </dgm:pt>
    <dgm:pt modelId="{F43F0931-F77B-4EBC-8027-0E30762A7F20}" type="pres">
      <dgm:prSet presAssocID="{AB8044C3-D4D9-4817-B68D-02A6BC7A8BFA}" presName="parentText" presStyleLbl="node1" presStyleIdx="4" presStyleCnt="6">
        <dgm:presLayoutVars>
          <dgm:chMax val="0"/>
          <dgm:bulletEnabled val="1"/>
        </dgm:presLayoutVars>
      </dgm:prSet>
      <dgm:spPr/>
      <dgm:t>
        <a:bodyPr/>
        <a:lstStyle/>
        <a:p>
          <a:endParaRPr lang="en-US"/>
        </a:p>
      </dgm:t>
    </dgm:pt>
    <dgm:pt modelId="{C9391401-06A3-4F7E-B232-0ED8C7634FF9}" type="pres">
      <dgm:prSet presAssocID="{B95F894D-A977-436D-A994-C173E01E0790}" presName="spacer" presStyleCnt="0"/>
      <dgm:spPr/>
    </dgm:pt>
    <dgm:pt modelId="{C72F36FE-D6E0-4B3D-93FE-622FC2B8AC11}" type="pres">
      <dgm:prSet presAssocID="{C7FFB442-F920-4316-9A13-A79EB9DAF2A1}" presName="parentText" presStyleLbl="node1" presStyleIdx="5" presStyleCnt="6">
        <dgm:presLayoutVars>
          <dgm:chMax val="0"/>
          <dgm:bulletEnabled val="1"/>
        </dgm:presLayoutVars>
      </dgm:prSet>
      <dgm:spPr/>
      <dgm:t>
        <a:bodyPr/>
        <a:lstStyle/>
        <a:p>
          <a:endParaRPr lang="en-US"/>
        </a:p>
      </dgm:t>
    </dgm:pt>
  </dgm:ptLst>
  <dgm:cxnLst>
    <dgm:cxn modelId="{5F20210F-63E0-40C3-B631-59BDEE48058D}" type="presOf" srcId="{A8291922-5259-43F8-923C-D88381BB39F4}" destId="{A38B3E1E-C541-4338-BA97-AADC47A2A773}" srcOrd="0" destOrd="0" presId="urn:microsoft.com/office/officeart/2005/8/layout/vList2"/>
    <dgm:cxn modelId="{1C94D917-F6EA-40ED-82D6-BC739369FF98}" srcId="{93D031A9-65E2-4D60-AFC1-C8E5173F07FE}" destId="{33676E40-604C-4606-9B20-A338605C2BFB}" srcOrd="2" destOrd="0" parTransId="{9D9D5B12-6BEC-4E02-AB31-72CD558DE490}" sibTransId="{78E54DA8-D758-4042-8349-9E52E71218DA}"/>
    <dgm:cxn modelId="{1B86A426-FB13-452E-8603-304B1DAACF53}" type="presOf" srcId="{33676E40-604C-4606-9B20-A338605C2BFB}" destId="{830E50C9-6640-4C2E-8011-516498564722}" srcOrd="0" destOrd="0" presId="urn:microsoft.com/office/officeart/2005/8/layout/vList2"/>
    <dgm:cxn modelId="{D0A0F3F9-D62A-4ED8-B98C-E8B4D9E87897}" type="presOf" srcId="{C7FFB442-F920-4316-9A13-A79EB9DAF2A1}" destId="{C72F36FE-D6E0-4B3D-93FE-622FC2B8AC11}" srcOrd="0" destOrd="0" presId="urn:microsoft.com/office/officeart/2005/8/layout/vList2"/>
    <dgm:cxn modelId="{7A7F7155-DCDD-4C80-B576-A621E669166F}" type="presOf" srcId="{928F9FD8-CF9A-4FE8-A422-9D093D234F82}" destId="{A60E76E6-2393-48E5-9BB1-EC8C0068CD5D}" srcOrd="0" destOrd="0" presId="urn:microsoft.com/office/officeart/2005/8/layout/vList2"/>
    <dgm:cxn modelId="{224BFBC1-24D1-402B-B556-7F4CFD3F8D34}" type="presOf" srcId="{AB8044C3-D4D9-4817-B68D-02A6BC7A8BFA}" destId="{F43F0931-F77B-4EBC-8027-0E30762A7F20}" srcOrd="0" destOrd="0" presId="urn:microsoft.com/office/officeart/2005/8/layout/vList2"/>
    <dgm:cxn modelId="{777F9B42-FD8E-4437-B4DD-041126C69135}" type="presOf" srcId="{93D031A9-65E2-4D60-AFC1-C8E5173F07FE}" destId="{09F5CB27-CF7C-4DAC-ABB0-80E5D141845C}" srcOrd="0" destOrd="0" presId="urn:microsoft.com/office/officeart/2005/8/layout/vList2"/>
    <dgm:cxn modelId="{C4313E4A-B21D-4B64-96C8-D36A5ED2F288}" srcId="{93D031A9-65E2-4D60-AFC1-C8E5173F07FE}" destId="{98F7BFDE-1A06-4582-A65F-7FCA6F2E46C1}" srcOrd="3" destOrd="0" parTransId="{3AFC1BA7-E927-4E00-A1BA-3C089FE5F18F}" sibTransId="{3F6165A9-5538-4981-9FCA-0B4A681D51BA}"/>
    <dgm:cxn modelId="{19C064FF-2CE6-45AB-9E99-25BAA272CC0A}" srcId="{93D031A9-65E2-4D60-AFC1-C8E5173F07FE}" destId="{A8291922-5259-43F8-923C-D88381BB39F4}" srcOrd="1" destOrd="0" parTransId="{3261E439-E03A-407A-A4BE-411913FAD529}" sibTransId="{36773641-984A-4F17-ACA2-BA62A7A721EF}"/>
    <dgm:cxn modelId="{8D382AE0-0AC5-4BCF-8456-5A9646629AF0}" type="presOf" srcId="{98F7BFDE-1A06-4582-A65F-7FCA6F2E46C1}" destId="{A0CE9981-E58D-4144-BF13-70A381A88DA7}" srcOrd="0" destOrd="0" presId="urn:microsoft.com/office/officeart/2005/8/layout/vList2"/>
    <dgm:cxn modelId="{85AE79C8-5F85-47DE-A9CE-261943262754}" srcId="{93D031A9-65E2-4D60-AFC1-C8E5173F07FE}" destId="{928F9FD8-CF9A-4FE8-A422-9D093D234F82}" srcOrd="0" destOrd="0" parTransId="{B527D7D0-7DFF-4C68-9D51-A4DE2F6769DA}" sibTransId="{BB91DC67-72CE-470E-A01A-A23C7A7498C3}"/>
    <dgm:cxn modelId="{436DC166-3E9D-4EB7-A4D8-5E4B63D4DF70}" srcId="{93D031A9-65E2-4D60-AFC1-C8E5173F07FE}" destId="{C7FFB442-F920-4316-9A13-A79EB9DAF2A1}" srcOrd="5" destOrd="0" parTransId="{8C891987-591D-490C-A0DE-6D961EF81A67}" sibTransId="{1A4CE18E-3D59-4AE3-99F6-B9CE4DA30979}"/>
    <dgm:cxn modelId="{4C776EF8-BB62-4172-80C0-1B06A8C69E91}" srcId="{93D031A9-65E2-4D60-AFC1-C8E5173F07FE}" destId="{AB8044C3-D4D9-4817-B68D-02A6BC7A8BFA}" srcOrd="4" destOrd="0" parTransId="{3C8CCDA8-E3D7-4E39-B21C-784AFBE85573}" sibTransId="{B95F894D-A977-436D-A994-C173E01E0790}"/>
    <dgm:cxn modelId="{3537D64E-ED1C-4C2C-AA2F-F2897E6A9B08}" type="presParOf" srcId="{09F5CB27-CF7C-4DAC-ABB0-80E5D141845C}" destId="{A60E76E6-2393-48E5-9BB1-EC8C0068CD5D}" srcOrd="0" destOrd="0" presId="urn:microsoft.com/office/officeart/2005/8/layout/vList2"/>
    <dgm:cxn modelId="{9FD9448B-8BA9-48D8-B12D-639D3696DF45}" type="presParOf" srcId="{09F5CB27-CF7C-4DAC-ABB0-80E5D141845C}" destId="{7BBD2B03-09AA-449F-AC00-355D809F3C9A}" srcOrd="1" destOrd="0" presId="urn:microsoft.com/office/officeart/2005/8/layout/vList2"/>
    <dgm:cxn modelId="{037F0275-EBFC-441B-8B6D-C3F559E5C934}" type="presParOf" srcId="{09F5CB27-CF7C-4DAC-ABB0-80E5D141845C}" destId="{A38B3E1E-C541-4338-BA97-AADC47A2A773}" srcOrd="2" destOrd="0" presId="urn:microsoft.com/office/officeart/2005/8/layout/vList2"/>
    <dgm:cxn modelId="{71D687DA-B4AE-461A-8D1B-897278799A08}" type="presParOf" srcId="{09F5CB27-CF7C-4DAC-ABB0-80E5D141845C}" destId="{E4BAA569-D266-4A6C-A5FE-4DFEEDF4CDDD}" srcOrd="3" destOrd="0" presId="urn:microsoft.com/office/officeart/2005/8/layout/vList2"/>
    <dgm:cxn modelId="{900C617A-FA4C-46BA-9690-67228DCDDECB}" type="presParOf" srcId="{09F5CB27-CF7C-4DAC-ABB0-80E5D141845C}" destId="{830E50C9-6640-4C2E-8011-516498564722}" srcOrd="4" destOrd="0" presId="urn:microsoft.com/office/officeart/2005/8/layout/vList2"/>
    <dgm:cxn modelId="{BC068E91-B4C6-42FF-82B1-9C243DF53B15}" type="presParOf" srcId="{09F5CB27-CF7C-4DAC-ABB0-80E5D141845C}" destId="{73B04E19-8693-453B-90D7-A1859D65BAE6}" srcOrd="5" destOrd="0" presId="urn:microsoft.com/office/officeart/2005/8/layout/vList2"/>
    <dgm:cxn modelId="{B75C6090-3E92-401E-B6E7-5B93035BAE1E}" type="presParOf" srcId="{09F5CB27-CF7C-4DAC-ABB0-80E5D141845C}" destId="{A0CE9981-E58D-4144-BF13-70A381A88DA7}" srcOrd="6" destOrd="0" presId="urn:microsoft.com/office/officeart/2005/8/layout/vList2"/>
    <dgm:cxn modelId="{13960AC5-9468-48DC-A351-491E7AE2EF1C}" type="presParOf" srcId="{09F5CB27-CF7C-4DAC-ABB0-80E5D141845C}" destId="{B05F5E68-A10D-44AA-805B-B9334C8611D6}" srcOrd="7" destOrd="0" presId="urn:microsoft.com/office/officeart/2005/8/layout/vList2"/>
    <dgm:cxn modelId="{943D3E8E-B163-46CC-906B-157F60EF3FC7}" type="presParOf" srcId="{09F5CB27-CF7C-4DAC-ABB0-80E5D141845C}" destId="{F43F0931-F77B-4EBC-8027-0E30762A7F20}" srcOrd="8" destOrd="0" presId="urn:microsoft.com/office/officeart/2005/8/layout/vList2"/>
    <dgm:cxn modelId="{54E02EC1-F438-41B4-B49C-0C40C80ADCEF}" type="presParOf" srcId="{09F5CB27-CF7C-4DAC-ABB0-80E5D141845C}" destId="{C9391401-06A3-4F7E-B232-0ED8C7634FF9}" srcOrd="9" destOrd="0" presId="urn:microsoft.com/office/officeart/2005/8/layout/vList2"/>
    <dgm:cxn modelId="{1C9CB3CA-6533-4990-82F9-993B3E63C7D6}" type="presParOf" srcId="{09F5CB27-CF7C-4DAC-ABB0-80E5D141845C}" destId="{C72F36FE-D6E0-4B3D-93FE-622FC2B8AC11}" srcOrd="1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60E76E6-2393-48E5-9BB1-EC8C0068CD5D}">
      <dsp:nvSpPr>
        <dsp:cNvPr id="0" name=""/>
        <dsp:cNvSpPr/>
      </dsp:nvSpPr>
      <dsp:spPr>
        <a:xfrm>
          <a:off x="0" y="41839"/>
          <a:ext cx="6463581" cy="834228"/>
        </a:xfrm>
        <a:prstGeom prst="roundRect">
          <a:avLst/>
        </a:prstGeom>
        <a:blipFill rotWithShape="0">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u="sng" kern="1200" dirty="0">
              <a:solidFill>
                <a:schemeClr val="bg1"/>
              </a:solidFill>
            </a:rPr>
            <a:t>Software Interface :</a:t>
          </a:r>
          <a:endParaRPr lang="en-US" sz="2100" b="1" i="0" u="sng" strike="noStrike" kern="1200" cap="none" baseline="0" noProof="0" dirty="0">
            <a:solidFill>
              <a:schemeClr val="bg1"/>
            </a:solidFill>
            <a:latin typeface="Century Gothic"/>
          </a:endParaRPr>
        </a:p>
      </dsp:txBody>
      <dsp:txXfrm>
        <a:off x="0" y="41839"/>
        <a:ext cx="6463581" cy="834228"/>
      </dsp:txXfrm>
    </dsp:sp>
    <dsp:sp modelId="{A38B3E1E-C541-4338-BA97-AADC47A2A773}">
      <dsp:nvSpPr>
        <dsp:cNvPr id="0" name=""/>
        <dsp:cNvSpPr/>
      </dsp:nvSpPr>
      <dsp:spPr>
        <a:xfrm>
          <a:off x="0" y="936547"/>
          <a:ext cx="6463581" cy="834228"/>
        </a:xfrm>
        <a:prstGeom prst="roundRect">
          <a:avLst/>
        </a:prstGeom>
        <a:blipFill rotWithShape="0">
          <a:blip xmlns:r="http://schemas.openxmlformats.org/officeDocument/2006/relationships" r:embed="rId1">
            <a:duotone>
              <a:schemeClr val="accent2">
                <a:hueOff val="-1027293"/>
                <a:satOff val="1639"/>
                <a:lumOff val="-353"/>
                <a:alphaOff val="0"/>
                <a:tint val="98000"/>
                <a:lumMod val="102000"/>
              </a:schemeClr>
              <a:schemeClr val="accent2">
                <a:hueOff val="-1027293"/>
                <a:satOff val="1639"/>
                <a:lumOff val="-353"/>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kern="1200" dirty="0">
              <a:solidFill>
                <a:schemeClr val="bg1"/>
              </a:solidFill>
            </a:rPr>
            <a:t>Attaching and integrating message system with Display .</a:t>
          </a:r>
          <a:endParaRPr lang="en-US" sz="2100" kern="1200" dirty="0">
            <a:solidFill>
              <a:schemeClr val="bg1"/>
            </a:solidFill>
          </a:endParaRPr>
        </a:p>
      </dsp:txBody>
      <dsp:txXfrm>
        <a:off x="0" y="936547"/>
        <a:ext cx="6463581" cy="834228"/>
      </dsp:txXfrm>
    </dsp:sp>
    <dsp:sp modelId="{830E50C9-6640-4C2E-8011-516498564722}">
      <dsp:nvSpPr>
        <dsp:cNvPr id="0" name=""/>
        <dsp:cNvSpPr/>
      </dsp:nvSpPr>
      <dsp:spPr>
        <a:xfrm>
          <a:off x="0" y="1831255"/>
          <a:ext cx="6463581" cy="834228"/>
        </a:xfrm>
        <a:prstGeom prst="roundRect">
          <a:avLst/>
        </a:prstGeom>
        <a:blipFill rotWithShape="0">
          <a:blip xmlns:r="http://schemas.openxmlformats.org/officeDocument/2006/relationships" r:embed="rId1">
            <a:duotone>
              <a:schemeClr val="accent2">
                <a:hueOff val="-2054587"/>
                <a:satOff val="3278"/>
                <a:lumOff val="-706"/>
                <a:alphaOff val="0"/>
                <a:tint val="98000"/>
                <a:lumMod val="102000"/>
              </a:schemeClr>
              <a:schemeClr val="accent2">
                <a:hueOff val="-2054587"/>
                <a:satOff val="3278"/>
                <a:lumOff val="-706"/>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kern="1200" dirty="0">
              <a:solidFill>
                <a:schemeClr val="bg1"/>
              </a:solidFill>
            </a:rPr>
            <a:t>Calling </a:t>
          </a:r>
          <a:r>
            <a:rPr lang="en-US" sz="2100" b="1" kern="1200" dirty="0" err="1">
              <a:solidFill>
                <a:schemeClr val="bg1"/>
              </a:solidFill>
            </a:rPr>
            <a:t>Api</a:t>
          </a:r>
          <a:r>
            <a:rPr lang="en-US" sz="2100" b="1" kern="1200" dirty="0">
              <a:solidFill>
                <a:schemeClr val="bg1"/>
              </a:solidFill>
            </a:rPr>
            <a:t> of google map and converting longitude and longitude to location.</a:t>
          </a:r>
          <a:endParaRPr lang="en-US" sz="2100" kern="1200" dirty="0">
            <a:solidFill>
              <a:schemeClr val="bg1"/>
            </a:solidFill>
          </a:endParaRPr>
        </a:p>
      </dsp:txBody>
      <dsp:txXfrm>
        <a:off x="0" y="1831255"/>
        <a:ext cx="6463581" cy="834228"/>
      </dsp:txXfrm>
    </dsp:sp>
    <dsp:sp modelId="{A0CE9981-E58D-4144-BF13-70A381A88DA7}">
      <dsp:nvSpPr>
        <dsp:cNvPr id="0" name=""/>
        <dsp:cNvSpPr/>
      </dsp:nvSpPr>
      <dsp:spPr>
        <a:xfrm>
          <a:off x="0" y="2725964"/>
          <a:ext cx="6463581" cy="834228"/>
        </a:xfrm>
        <a:prstGeom prst="roundRect">
          <a:avLst/>
        </a:prstGeom>
        <a:blipFill rotWithShape="0">
          <a:blip xmlns:r="http://schemas.openxmlformats.org/officeDocument/2006/relationships" r:embed="rId1">
            <a:duotone>
              <a:schemeClr val="accent2">
                <a:hueOff val="-3081880"/>
                <a:satOff val="4918"/>
                <a:lumOff val="-1059"/>
                <a:alphaOff val="0"/>
                <a:tint val="98000"/>
                <a:lumMod val="102000"/>
              </a:schemeClr>
              <a:schemeClr val="accent2">
                <a:hueOff val="-3081880"/>
                <a:satOff val="4918"/>
                <a:lumOff val="-1059"/>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u="sng" kern="1200" dirty="0">
              <a:solidFill>
                <a:schemeClr val="bg1"/>
              </a:solidFill>
            </a:rPr>
            <a:t>Communications Interfaces</a:t>
          </a:r>
          <a:endParaRPr lang="en-US" sz="2100" u="sng" kern="1200" dirty="0">
            <a:solidFill>
              <a:schemeClr val="bg1"/>
            </a:solidFill>
          </a:endParaRPr>
        </a:p>
      </dsp:txBody>
      <dsp:txXfrm>
        <a:off x="0" y="2725964"/>
        <a:ext cx="6463581" cy="834228"/>
      </dsp:txXfrm>
    </dsp:sp>
    <dsp:sp modelId="{F43F0931-F77B-4EBC-8027-0E30762A7F20}">
      <dsp:nvSpPr>
        <dsp:cNvPr id="0" name=""/>
        <dsp:cNvSpPr/>
      </dsp:nvSpPr>
      <dsp:spPr>
        <a:xfrm>
          <a:off x="0" y="3620672"/>
          <a:ext cx="6463581" cy="834228"/>
        </a:xfrm>
        <a:prstGeom prst="roundRect">
          <a:avLst/>
        </a:prstGeom>
        <a:blipFill rotWithShape="0">
          <a:blip xmlns:r="http://schemas.openxmlformats.org/officeDocument/2006/relationships" r:embed="rId1">
            <a:duotone>
              <a:schemeClr val="accent2">
                <a:hueOff val="-4109173"/>
                <a:satOff val="6557"/>
                <a:lumOff val="-1412"/>
                <a:alphaOff val="0"/>
                <a:tint val="98000"/>
                <a:lumMod val="102000"/>
              </a:schemeClr>
              <a:schemeClr val="accent2">
                <a:hueOff val="-4109173"/>
                <a:satOff val="6557"/>
                <a:lumOff val="-1412"/>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1" kern="1200" dirty="0">
              <a:solidFill>
                <a:schemeClr val="bg1"/>
              </a:solidFill>
            </a:rPr>
            <a:t>The device uses latest messaging apps ex. messenger</a:t>
          </a:r>
          <a:r>
            <a:rPr lang="en-US" sz="2100" b="1" kern="1200" dirty="0">
              <a:solidFill>
                <a:schemeClr val="bg1"/>
              </a:solidFill>
              <a:latin typeface="Century Gothic" panose="020B0502020202020204"/>
            </a:rPr>
            <a:t> </a:t>
          </a:r>
          <a:endParaRPr lang="en-US" sz="2100" kern="1200" dirty="0">
            <a:solidFill>
              <a:schemeClr val="bg1"/>
            </a:solidFill>
          </a:endParaRPr>
        </a:p>
      </dsp:txBody>
      <dsp:txXfrm>
        <a:off x="0" y="3620672"/>
        <a:ext cx="6463581" cy="834228"/>
      </dsp:txXfrm>
    </dsp:sp>
    <dsp:sp modelId="{C72F36FE-D6E0-4B3D-93FE-622FC2B8AC11}">
      <dsp:nvSpPr>
        <dsp:cNvPr id="0" name=""/>
        <dsp:cNvSpPr/>
      </dsp:nvSpPr>
      <dsp:spPr>
        <a:xfrm>
          <a:off x="0" y="4515380"/>
          <a:ext cx="6463581" cy="834228"/>
        </a:xfrm>
        <a:prstGeom prst="roundRect">
          <a:avLst/>
        </a:prstGeom>
        <a:blipFill rotWithShape="0">
          <a:blip xmlns:r="http://schemas.openxmlformats.org/officeDocument/2006/relationships" r:embed="rId1">
            <a:duotone>
              <a:schemeClr val="accent2">
                <a:hueOff val="-5136466"/>
                <a:satOff val="8196"/>
                <a:lumOff val="-1765"/>
                <a:alphaOff val="0"/>
                <a:tint val="98000"/>
                <a:lumMod val="102000"/>
              </a:schemeClr>
              <a:schemeClr val="accent2">
                <a:hueOff val="-5136466"/>
                <a:satOff val="8196"/>
                <a:lumOff val="-1765"/>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b="1" kern="1200" dirty="0">
              <a:solidFill>
                <a:schemeClr val="bg1"/>
              </a:solidFill>
            </a:rPr>
            <a:t>Location sent can be used by any browser.</a:t>
          </a:r>
          <a:endParaRPr lang="en-US" sz="2100" kern="1200" dirty="0">
            <a:solidFill>
              <a:schemeClr val="bg1"/>
            </a:solidFill>
          </a:endParaRPr>
        </a:p>
      </dsp:txBody>
      <dsp:txXfrm>
        <a:off x="0" y="4515380"/>
        <a:ext cx="6463581" cy="8342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11/1/2020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11/1/2020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xmlns=""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xmlns="" id="{FB5DBD6C-E8A8-B349-AC85-61C44AAEA056}"/>
              </a:ext>
            </a:extLst>
          </p:cNvPr>
          <p:cNvPicPr>
            <a:picLocks noChangeAspect="1"/>
          </p:cNvPicPr>
          <p:nvPr/>
        </p:nvPicPr>
        <p:blipFill rotWithShape="1">
          <a:blip r:embed="rId2"/>
          <a:srcRect l="26095" r="26095"/>
          <a:stretch/>
        </p:blipFill>
        <p:spPr>
          <a:xfrm>
            <a:off x="6108700" y="-1"/>
            <a:ext cx="6094450" cy="6858001"/>
          </a:xfrm>
          <a:prstGeom prst="rect">
            <a:avLst/>
          </a:prstGeom>
        </p:spPr>
      </p:pic>
      <p:sp>
        <p:nvSpPr>
          <p:cNvPr id="21"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266081D-517B-5D43-A7B4-E67DDEDC0B31}"/>
              </a:ext>
            </a:extLst>
          </p:cNvPr>
          <p:cNvSpPr>
            <a:spLocks noGrp="1"/>
          </p:cNvSpPr>
          <p:nvPr>
            <p:ph type="ctrTitle"/>
          </p:nvPr>
        </p:nvSpPr>
        <p:spPr>
          <a:xfrm>
            <a:off x="579962" y="1712395"/>
            <a:ext cx="5070100" cy="1559412"/>
          </a:xfrm>
        </p:spPr>
        <p:txBody>
          <a:bodyPr vert="horz" lIns="91440" tIns="45720" rIns="91440" bIns="45720" rtlCol="0" anchor="b">
            <a:noAutofit/>
          </a:bodyPr>
          <a:lstStyle/>
          <a:p>
            <a:pPr>
              <a:lnSpc>
                <a:spcPct val="90000"/>
              </a:lnSpc>
            </a:pPr>
            <a:r>
              <a:rPr lang="en-US" sz="4000">
                <a:solidFill>
                  <a:schemeClr val="accent1"/>
                </a:solidFill>
                <a:latin typeface="Cooper Black"/>
              </a:rPr>
              <a:t>CAR ACCIDENT DETECTOR &amp; INFORMER</a:t>
            </a:r>
          </a:p>
        </p:txBody>
      </p:sp>
      <p:sp>
        <p:nvSpPr>
          <p:cNvPr id="4" name="Subtitle 3">
            <a:extLst>
              <a:ext uri="{FF2B5EF4-FFF2-40B4-BE49-F238E27FC236}">
                <a16:creationId xmlns:a16="http://schemas.microsoft.com/office/drawing/2014/main" xmlns="" id="{9CA982C5-8822-5F41-B151-CBFC3278D992}"/>
              </a:ext>
            </a:extLst>
          </p:cNvPr>
          <p:cNvSpPr>
            <a:spLocks noGrp="1"/>
          </p:cNvSpPr>
          <p:nvPr>
            <p:ph type="subTitle" idx="1"/>
          </p:nvPr>
        </p:nvSpPr>
        <p:spPr>
          <a:xfrm>
            <a:off x="718071" y="4037642"/>
            <a:ext cx="5055923" cy="3632200"/>
          </a:xfrm>
        </p:spPr>
        <p:txBody>
          <a:bodyPr vert="horz" lIns="91440" tIns="45720" rIns="91440" bIns="45720" rtlCol="0" anchor="ctr">
            <a:normAutofit/>
          </a:bodyPr>
          <a:lstStyle/>
          <a:p>
            <a:pPr>
              <a:buFont typeface="Wingdings 2" charset="2"/>
              <a:buChar char=""/>
            </a:pPr>
            <a:r>
              <a:rPr lang="en-US" b="1">
                <a:highlight>
                  <a:srgbClr val="000000"/>
                </a:highlight>
              </a:rPr>
              <a:t>TEAM &gt; CODE RIDERS :  </a:t>
            </a:r>
          </a:p>
          <a:p>
            <a:pPr>
              <a:buFont typeface="Wingdings 2" charset="2"/>
              <a:buChar char=""/>
            </a:pPr>
            <a:r>
              <a:rPr lang="en-US" b="1">
                <a:highlight>
                  <a:srgbClr val="000000"/>
                </a:highlight>
              </a:rPr>
              <a:t>SHUBHAM KUMAR SINGH</a:t>
            </a:r>
          </a:p>
          <a:p>
            <a:pPr>
              <a:buFont typeface="Wingdings 2" charset="2"/>
              <a:buChar char=""/>
            </a:pPr>
            <a:r>
              <a:rPr lang="en-US" b="1">
                <a:highlight>
                  <a:srgbClr val="000000"/>
                </a:highlight>
              </a:rPr>
              <a:t>JAHANVI SHARMA</a:t>
            </a:r>
          </a:p>
          <a:p>
            <a:pPr>
              <a:buFont typeface="Wingdings 2" charset="2"/>
              <a:buChar char=""/>
            </a:pPr>
            <a:r>
              <a:rPr lang="en-US" b="1">
                <a:highlight>
                  <a:srgbClr val="000000"/>
                </a:highlight>
              </a:rPr>
              <a:t>VAIBHAV SINGH</a:t>
            </a:r>
          </a:p>
        </p:txBody>
      </p:sp>
      <p:sp>
        <p:nvSpPr>
          <p:cNvPr id="3" name="TextBox 2">
            <a:extLst>
              <a:ext uri="{FF2B5EF4-FFF2-40B4-BE49-F238E27FC236}">
                <a16:creationId xmlns:a16="http://schemas.microsoft.com/office/drawing/2014/main" xmlns="" id="{628DE085-A3F4-44C7-BFD7-EBF164FFF9A2}"/>
              </a:ext>
            </a:extLst>
          </p:cNvPr>
          <p:cNvSpPr txBox="1"/>
          <p:nvPr/>
        </p:nvSpPr>
        <p:spPr>
          <a:xfrm>
            <a:off x="4882550" y="396815"/>
            <a:ext cx="8925462"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000" b="1" i="1">
                <a:solidFill>
                  <a:schemeClr val="accent1">
                    <a:lumMod val="20000"/>
                    <a:lumOff val="80000"/>
                  </a:schemeClr>
                </a:solidFill>
                <a:latin typeface="Cooper Black"/>
                <a:ea typeface="+mn-lt"/>
                <a:cs typeface="+mn-lt"/>
              </a:rPr>
              <a:t>    Changes call for innovation, and         </a:t>
            </a:r>
            <a:endParaRPr lang="en-US" sz="2000" b="1" i="1" dirty="0">
              <a:solidFill>
                <a:schemeClr val="accent1">
                  <a:lumMod val="20000"/>
                  <a:lumOff val="80000"/>
                </a:schemeClr>
              </a:solidFill>
              <a:latin typeface="Cooper Black"/>
              <a:ea typeface="+mn-lt"/>
              <a:cs typeface="+mn-lt"/>
            </a:endParaRPr>
          </a:p>
          <a:p>
            <a:pPr algn="ctr">
              <a:spcAft>
                <a:spcPts val="600"/>
              </a:spcAft>
            </a:pPr>
            <a:r>
              <a:rPr lang="en-US" sz="2000" b="1" i="1">
                <a:solidFill>
                  <a:schemeClr val="accent1">
                    <a:lumMod val="20000"/>
                    <a:lumOff val="80000"/>
                  </a:schemeClr>
                </a:solidFill>
                <a:latin typeface="Cooper Black"/>
                <a:ea typeface="+mn-lt"/>
                <a:cs typeface="+mn-lt"/>
              </a:rPr>
              <a:t>     innovation leads to progress.               </a:t>
            </a:r>
            <a:endParaRPr lang="en-US" sz="2000" b="1" i="1" dirty="0">
              <a:solidFill>
                <a:schemeClr val="accent1">
                  <a:lumMod val="20000"/>
                  <a:lumOff val="80000"/>
                </a:schemeClr>
              </a:solidFill>
              <a:latin typeface="Cooper Black"/>
            </a:endParaRPr>
          </a:p>
          <a:p>
            <a:pPr algn="ctr">
              <a:spcAft>
                <a:spcPts val="600"/>
              </a:spcAft>
            </a:pPr>
            <a:r>
              <a:rPr lang="en-US" sz="2000" b="1" i="1">
                <a:solidFill>
                  <a:schemeClr val="accent1">
                    <a:lumMod val="20000"/>
                    <a:lumOff val="80000"/>
                  </a:schemeClr>
                </a:solidFill>
                <a:latin typeface="Cooper Black"/>
                <a:ea typeface="+mn-lt"/>
                <a:cs typeface="+mn-lt"/>
              </a:rPr>
              <a:t>     -Li Keqiang</a:t>
            </a:r>
            <a:endParaRPr lang="en-US" sz="2000" b="1" i="1">
              <a:solidFill>
                <a:schemeClr val="accent1">
                  <a:lumMod val="20000"/>
                  <a:lumOff val="80000"/>
                </a:schemeClr>
              </a:solidFill>
              <a:latin typeface="Cooper Black"/>
            </a:endParaRPr>
          </a:p>
          <a:p>
            <a:pPr algn="ctr">
              <a:spcAft>
                <a:spcPts val="600"/>
              </a:spcAft>
            </a:pPr>
            <a:endParaRPr lang="en-US" sz="2000" b="1" i="1" dirty="0">
              <a:solidFill>
                <a:schemeClr val="accent1">
                  <a:lumMod val="20000"/>
                  <a:lumOff val="80000"/>
                </a:schemeClr>
              </a:solidFill>
              <a:latin typeface="Cooper Black"/>
            </a:endParaRPr>
          </a:p>
        </p:txBody>
      </p:sp>
    </p:spTree>
    <p:extLst>
      <p:ext uri="{BB962C8B-B14F-4D97-AF65-F5344CB8AC3E}">
        <p14:creationId xmlns:p14="http://schemas.microsoft.com/office/powerpoint/2010/main" xmlns="" val="198402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Freeform 6">
            <a:extLst>
              <a:ext uri="{FF2B5EF4-FFF2-40B4-BE49-F238E27FC236}">
                <a16:creationId xmlns:a16="http://schemas.microsoft.com/office/drawing/2014/main" xmlns="" id="{8EE457FF-670E-4EC1-ACD4-1173DA9A7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xmlns="" id="{F1E0D4A3-ECB8-4689-ABDB-9CE848CE83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810000" y="447188"/>
            <a:ext cx="10571998" cy="970450"/>
          </a:xfrm>
          <a:effectLst/>
        </p:spPr>
        <p:txBody>
          <a:bodyPr vert="horz" lIns="91440" tIns="45720" rIns="91440" bIns="45720" rtlCol="0" anchor="ctr">
            <a:normAutofit/>
          </a:bodyPr>
          <a:lstStyle/>
          <a:p>
            <a:pPr algn="ctr"/>
            <a:r>
              <a:rPr lang="en-US" sz="4400" dirty="0">
                <a:solidFill>
                  <a:schemeClr val="accent1"/>
                </a:solidFill>
              </a:rPr>
              <a:t>USER INTERFACE</a:t>
            </a:r>
          </a:p>
        </p:txBody>
      </p:sp>
      <p:sp>
        <p:nvSpPr>
          <p:cNvPr id="65" name="Freeform: Shape 64">
            <a:extLst>
              <a:ext uri="{FF2B5EF4-FFF2-40B4-BE49-F238E27FC236}">
                <a16:creationId xmlns:a16="http://schemas.microsoft.com/office/drawing/2014/main" xmlns="" id="{8854772B-9C8F-4037-89E0-3A45208AB3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xmlns="" id="{B94CB0C0-0AC7-4F9E-81D9-502D27188C6B}"/>
              </a:ext>
            </a:extLst>
          </p:cNvPr>
          <p:cNvSpPr txBox="1"/>
          <p:nvPr/>
        </p:nvSpPr>
        <p:spPr>
          <a:xfrm>
            <a:off x="1000714" y="2179155"/>
            <a:ext cx="10268876" cy="382341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a:solidFill>
                  <a:schemeClr val="tx1"/>
                </a:solidFill>
                <a:latin typeface="Arial Black"/>
                <a:cs typeface="Aharoni"/>
              </a:rPr>
              <a:t>System can track geographical information automatically and sends an alert SMS regarding accident.</a:t>
            </a:r>
          </a:p>
          <a:p>
            <a:pPr>
              <a:lnSpc>
                <a:spcPct val="90000"/>
              </a:lnSpc>
              <a:spcBef>
                <a:spcPct val="20000"/>
              </a:spcBef>
              <a:spcAft>
                <a:spcPts val="600"/>
              </a:spcAft>
              <a:buClr>
                <a:schemeClr val="accent1"/>
              </a:buCl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err="1" smtClean="0">
                <a:solidFill>
                  <a:schemeClr val="tx1"/>
                </a:solidFill>
                <a:latin typeface="Arial Black"/>
                <a:cs typeface="Aharoni"/>
              </a:rPr>
              <a:t>Arduino</a:t>
            </a:r>
            <a:r>
              <a:rPr lang="en-US" sz="1500" b="1" dirty="0" smtClean="0">
                <a:solidFill>
                  <a:schemeClr val="tx1"/>
                </a:solidFill>
                <a:latin typeface="Arial Black"/>
                <a:cs typeface="Aharoni"/>
              </a:rPr>
              <a:t> system</a:t>
            </a:r>
            <a:r>
              <a:rPr lang="en-US" sz="1500" b="1" dirty="0" smtClean="0">
                <a:solidFill>
                  <a:schemeClr val="tx1"/>
                </a:solidFill>
                <a:latin typeface="Arial Black"/>
                <a:cs typeface="Aharoni"/>
              </a:rPr>
              <a:t> </a:t>
            </a:r>
            <a:r>
              <a:rPr lang="en-US" sz="1500" b="1" dirty="0">
                <a:solidFill>
                  <a:schemeClr val="tx1"/>
                </a:solidFill>
                <a:latin typeface="Arial Black"/>
                <a:cs typeface="Aharoni"/>
              </a:rPr>
              <a:t>sends the alert message through the </a:t>
            </a:r>
            <a:r>
              <a:rPr lang="en-US" sz="1500" b="1">
                <a:solidFill>
                  <a:schemeClr val="tx1"/>
                </a:solidFill>
                <a:latin typeface="Arial Black"/>
                <a:cs typeface="Aharoni"/>
              </a:rPr>
              <a:t>GSM </a:t>
            </a:r>
            <a:r>
              <a:rPr lang="en-US" sz="1500" b="1" smtClean="0">
                <a:solidFill>
                  <a:schemeClr val="tx1"/>
                </a:solidFill>
                <a:latin typeface="Arial Black"/>
                <a:cs typeface="Aharoni"/>
              </a:rPr>
              <a:t>MODULE </a:t>
            </a:r>
            <a:r>
              <a:rPr lang="en-US" sz="1500" b="1" dirty="0">
                <a:solidFill>
                  <a:schemeClr val="tx1"/>
                </a:solidFill>
                <a:latin typeface="Arial Black"/>
                <a:cs typeface="Aharoni"/>
              </a:rPr>
              <a:t>to police , hospital , relatives. So the they can immediately trace the location through the GPS MODEM, after receiving the information. Then after conforming the location necessary action will be taken.</a:t>
            </a:r>
          </a:p>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a:solidFill>
                  <a:schemeClr val="tx1"/>
                </a:solidFill>
                <a:latin typeface="Arial Black"/>
                <a:cs typeface="Aharoni"/>
              </a:rPr>
              <a:t> If the person meets with a small accident or if there is no serious threat to anyone`s life, then the alert message will be terminated.</a:t>
            </a:r>
          </a:p>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ea typeface="+mn-lt"/>
              <a:cs typeface="Aharoni"/>
            </a:endParaRPr>
          </a:p>
          <a:p>
            <a:pPr>
              <a:lnSpc>
                <a:spcPct val="90000"/>
              </a:lnSpc>
              <a:spcBef>
                <a:spcPct val="20000"/>
              </a:spcBef>
              <a:spcAft>
                <a:spcPts val="600"/>
              </a:spcAft>
              <a:buClr>
                <a:schemeClr val="accent1"/>
              </a:buClr>
              <a:buFont typeface="Wingdings 2" charset="2"/>
              <a:buChar char=""/>
            </a:pPr>
            <a:r>
              <a:rPr lang="en-US" sz="1500" dirty="0">
                <a:solidFill>
                  <a:schemeClr val="tx1"/>
                </a:solidFill>
                <a:latin typeface="Arial Black"/>
                <a:ea typeface="+mn-lt"/>
                <a:cs typeface="+mn-lt"/>
              </a:rPr>
              <a:t> If there is any damage to the device  then the second part attached with airbag inflator starts working which when gets excess of nitrogen pumps and on the sensor which further send the notification. </a:t>
            </a:r>
            <a:endParaRPr lang="en-US" sz="1500" b="1" dirty="0">
              <a:solidFill>
                <a:schemeClr val="tx1"/>
              </a:solidFill>
              <a:latin typeface="Arial Black"/>
              <a:cs typeface="Aharoni"/>
            </a:endParaRPr>
          </a:p>
        </p:txBody>
      </p:sp>
    </p:spTree>
    <p:extLst>
      <p:ext uri="{BB962C8B-B14F-4D97-AF65-F5344CB8AC3E}">
        <p14:creationId xmlns:p14="http://schemas.microsoft.com/office/powerpoint/2010/main" xmlns="" val="1462805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xmlns="" id="{B95EB505-AE12-4878-88D1-3A93384E04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42">
            <a:extLst>
              <a:ext uri="{FF2B5EF4-FFF2-40B4-BE49-F238E27FC236}">
                <a16:creationId xmlns:a16="http://schemas.microsoft.com/office/drawing/2014/main" xmlns="" id="{A12BC7B8-5515-40FA-A38E-1054E2061B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41342" y="0"/>
            <a:ext cx="46506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14">
            <a:extLst>
              <a:ext uri="{FF2B5EF4-FFF2-40B4-BE49-F238E27FC236}">
                <a16:creationId xmlns:a16="http://schemas.microsoft.com/office/drawing/2014/main" xmlns="" id="{DD55F7DD-ACF1-44A0-B9B5-FC5A875443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84806" y="958640"/>
            <a:ext cx="336373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xmlns="" id="{2822734C-5B57-4375-9D1B-329563A4FD42}"/>
              </a:ext>
            </a:extLst>
          </p:cNvPr>
          <p:cNvPicPr>
            <a:picLocks noChangeAspect="1"/>
          </p:cNvPicPr>
          <p:nvPr/>
        </p:nvPicPr>
        <p:blipFill rotWithShape="1">
          <a:blip r:embed="rId2"/>
          <a:srcRect r="523" b="49540"/>
          <a:stretch/>
        </p:blipFill>
        <p:spPr>
          <a:xfrm>
            <a:off x="294689" y="218899"/>
            <a:ext cx="6792812" cy="4478303"/>
          </a:xfrm>
          <a:prstGeom prst="rect">
            <a:avLst/>
          </a:prstGeom>
          <a:ln>
            <a:noFill/>
          </a:ln>
          <a:effectLst>
            <a:softEdge rad="112500"/>
          </a:effectLst>
        </p:spPr>
      </p:pic>
      <p:sp>
        <p:nvSpPr>
          <p:cNvPr id="2" name="Title 1">
            <a:extLst>
              <a:ext uri="{FF2B5EF4-FFF2-40B4-BE49-F238E27FC236}">
                <a16:creationId xmlns:a16="http://schemas.microsoft.com/office/drawing/2014/main" xmlns="" id="{23F6D5E8-15CF-4755-910B-1B5A1E777357}"/>
              </a:ext>
            </a:extLst>
          </p:cNvPr>
          <p:cNvSpPr>
            <a:spLocks noGrp="1"/>
          </p:cNvSpPr>
          <p:nvPr>
            <p:ph type="ctrTitle"/>
          </p:nvPr>
        </p:nvSpPr>
        <p:spPr>
          <a:xfrm>
            <a:off x="594341" y="2465022"/>
            <a:ext cx="6446205" cy="3781101"/>
          </a:xfrm>
        </p:spPr>
        <p:txBody>
          <a:bodyPr vert="horz" lIns="91440" tIns="45720" rIns="91440" bIns="45720" rtlCol="0">
            <a:normAutofit/>
          </a:bodyPr>
          <a:lstStyle/>
          <a:p>
            <a:r>
              <a:rPr lang="en-US" dirty="0">
                <a:solidFill>
                  <a:schemeClr val="accent1"/>
                </a:solidFill>
              </a:rPr>
              <a:t>ROUGH SKETCH</a:t>
            </a:r>
          </a:p>
        </p:txBody>
      </p:sp>
      <p:sp>
        <p:nvSpPr>
          <p:cNvPr id="37" name="TextBox 36">
            <a:extLst>
              <a:ext uri="{FF2B5EF4-FFF2-40B4-BE49-F238E27FC236}">
                <a16:creationId xmlns:a16="http://schemas.microsoft.com/office/drawing/2014/main" xmlns="" id="{04779538-AAE9-4062-BA92-F1D2763E3E1D}"/>
              </a:ext>
            </a:extLst>
          </p:cNvPr>
          <p:cNvSpPr txBox="1"/>
          <p:nvPr/>
        </p:nvSpPr>
        <p:spPr>
          <a:xfrm>
            <a:off x="8275607" y="1173193"/>
            <a:ext cx="317452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lumMod val="50000"/>
                  </a:schemeClr>
                </a:solidFill>
                <a:latin typeface="Arial Black"/>
                <a:ea typeface="Arial Unicode MS"/>
                <a:cs typeface="Arial"/>
              </a:rPr>
              <a:t>At first point car is moving </a:t>
            </a:r>
          </a:p>
          <a:p>
            <a:pPr algn="ctr"/>
            <a:r>
              <a:rPr lang="en-US" b="1" dirty="0">
                <a:solidFill>
                  <a:schemeClr val="accent1">
                    <a:lumMod val="50000"/>
                  </a:schemeClr>
                </a:solidFill>
                <a:latin typeface="Arial Black"/>
                <a:ea typeface="Arial Unicode MS"/>
                <a:cs typeface="Arial"/>
              </a:rPr>
              <a:t>And then suddenly an accident take place at alone place or anywhere . </a:t>
            </a:r>
          </a:p>
          <a:p>
            <a:pPr algn="ctr"/>
            <a:r>
              <a:rPr lang="en-US" b="1" dirty="0">
                <a:solidFill>
                  <a:schemeClr val="accent1">
                    <a:lumMod val="50000"/>
                  </a:schemeClr>
                </a:solidFill>
                <a:latin typeface="Arial Black"/>
                <a:ea typeface="Arial Unicode MS"/>
                <a:cs typeface="Arial"/>
              </a:rPr>
              <a:t>It will also help in notifying clear by person by its sound system.</a:t>
            </a:r>
          </a:p>
          <a:p>
            <a:pPr algn="ctr"/>
            <a:r>
              <a:rPr lang="en-US" b="1" dirty="0">
                <a:solidFill>
                  <a:schemeClr val="accent1">
                    <a:lumMod val="50000"/>
                  </a:schemeClr>
                </a:solidFill>
                <a:latin typeface="Arial Black"/>
                <a:ea typeface="Arial Unicode MS"/>
                <a:cs typeface="Arial"/>
              </a:rPr>
              <a:t>Then our </a:t>
            </a:r>
            <a:r>
              <a:rPr lang="en-US" b="1" dirty="0" err="1">
                <a:solidFill>
                  <a:schemeClr val="accent1">
                    <a:lumMod val="50000"/>
                  </a:schemeClr>
                </a:solidFill>
                <a:latin typeface="Arial Black"/>
                <a:ea typeface="Arial Unicode MS"/>
                <a:cs typeface="Arial"/>
              </a:rPr>
              <a:t>accidential</a:t>
            </a:r>
            <a:r>
              <a:rPr lang="en-US" b="1" dirty="0">
                <a:solidFill>
                  <a:schemeClr val="accent1">
                    <a:lumMod val="50000"/>
                  </a:schemeClr>
                </a:solidFill>
                <a:latin typeface="Arial Black"/>
                <a:ea typeface="Arial Unicode MS"/>
                <a:cs typeface="Arial"/>
              </a:rPr>
              <a:t> and informer system will notify  to  person’s family / relatives , to police &amp; to ambulance or nearby hospital </a:t>
            </a:r>
          </a:p>
        </p:txBody>
      </p:sp>
    </p:spTree>
    <p:extLst>
      <p:ext uri="{BB962C8B-B14F-4D97-AF65-F5344CB8AC3E}">
        <p14:creationId xmlns:p14="http://schemas.microsoft.com/office/powerpoint/2010/main" xmlns="" val="14840732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6">
            <a:extLst>
              <a:ext uri="{FF2B5EF4-FFF2-40B4-BE49-F238E27FC236}">
                <a16:creationId xmlns:a16="http://schemas.microsoft.com/office/drawing/2014/main" xmlns="" id="{53576798-7F98-4C7F-B6C7-6D41B5A7E9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3F6D5E8-15CF-4755-910B-1B5A1E777357}"/>
              </a:ext>
            </a:extLst>
          </p:cNvPr>
          <p:cNvSpPr>
            <a:spLocks noGrp="1"/>
          </p:cNvSpPr>
          <p:nvPr>
            <p:ph type="ctrTitle"/>
          </p:nvPr>
        </p:nvSpPr>
        <p:spPr>
          <a:xfrm>
            <a:off x="206151" y="5766811"/>
            <a:ext cx="12081621" cy="970450"/>
          </a:xfrm>
        </p:spPr>
        <p:txBody>
          <a:bodyPr vert="horz" lIns="91440" tIns="45720" rIns="91440" bIns="45720" rtlCol="0" anchor="b">
            <a:normAutofit fontScale="90000"/>
          </a:bodyPr>
          <a:lstStyle/>
          <a:p>
            <a:pPr algn="ctr"/>
            <a:r>
              <a:rPr lang="en-US" sz="4000" dirty="0">
                <a:ea typeface="+mj-lt"/>
                <a:cs typeface="+mj-lt"/>
              </a:rPr>
              <a:t>BASIC DIAGRAM OF OUR CIRCUIT WITH MODULES </a:t>
            </a:r>
            <a:endParaRPr lang="en-US"/>
          </a:p>
          <a:p>
            <a:endParaRPr lang="en-US" sz="4000" dirty="0"/>
          </a:p>
        </p:txBody>
      </p:sp>
      <p:pic>
        <p:nvPicPr>
          <p:cNvPr id="3" name="Picture 3">
            <a:extLst>
              <a:ext uri="{FF2B5EF4-FFF2-40B4-BE49-F238E27FC236}">
                <a16:creationId xmlns:a16="http://schemas.microsoft.com/office/drawing/2014/main" xmlns="" id="{A3D0310D-996B-4FCA-8921-276F2D960EEE}"/>
              </a:ext>
            </a:extLst>
          </p:cNvPr>
          <p:cNvPicPr>
            <a:picLocks noChangeAspect="1"/>
          </p:cNvPicPr>
          <p:nvPr/>
        </p:nvPicPr>
        <p:blipFill>
          <a:blip r:embed="rId2"/>
          <a:stretch>
            <a:fillRect/>
          </a:stretch>
        </p:blipFill>
        <p:spPr>
          <a:xfrm>
            <a:off x="353684" y="209435"/>
            <a:ext cx="11527762" cy="4526941"/>
          </a:xfrm>
          <a:prstGeom prst="rect">
            <a:avLst/>
          </a:prstGeom>
        </p:spPr>
      </p:pic>
    </p:spTree>
    <p:extLst>
      <p:ext uri="{BB962C8B-B14F-4D97-AF65-F5344CB8AC3E}">
        <p14:creationId xmlns:p14="http://schemas.microsoft.com/office/powerpoint/2010/main" xmlns="" val="1451444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xmlns="" id="{F41DC45C-0EB5-43AB-9007-001F71C0EC61}"/>
              </a:ext>
            </a:extLst>
          </p:cNvPr>
          <p:cNvPicPr>
            <a:picLocks noGrp="1" noChangeAspect="1"/>
          </p:cNvPicPr>
          <p:nvPr>
            <p:ph type="pic" sz="quarter" idx="13"/>
          </p:nvPr>
        </p:nvPicPr>
        <p:blipFill rotWithShape="1">
          <a:blip r:embed="rId2"/>
          <a:srcRect l="27783" r="27783"/>
          <a:stretch/>
        </p:blipFill>
        <p:spPr>
          <a:xfrm>
            <a:off x="6482511" y="-1"/>
            <a:ext cx="6094450" cy="6858001"/>
          </a:xfrm>
          <a:prstGeom prst="rect">
            <a:avLst/>
          </a:prstGeom>
        </p:spPr>
      </p:pic>
      <p:sp>
        <p:nvSpPr>
          <p:cNvPr id="19"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xmlns="" id="{AC9B59E1-1151-4C62-A670-17792641DA33}"/>
              </a:ext>
            </a:extLst>
          </p:cNvPr>
          <p:cNvSpPr txBox="1"/>
          <p:nvPr/>
        </p:nvSpPr>
        <p:spPr>
          <a:xfrm>
            <a:off x="6664444" y="108368"/>
            <a:ext cx="5331124"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doni MT Black"/>
                <a:ea typeface="+mn-lt"/>
                <a:cs typeface="+mn-lt"/>
              </a:rPr>
              <a:t>void </a:t>
            </a:r>
            <a:r>
              <a:rPr lang="en-US" b="1" dirty="0" err="1">
                <a:latin typeface="Bodoni MT Black"/>
                <a:ea typeface="+mn-lt"/>
                <a:cs typeface="+mn-lt"/>
              </a:rPr>
              <a:t>initModule</a:t>
            </a:r>
            <a:r>
              <a:rPr lang="en-US" b="1" dirty="0">
                <a:latin typeface="Bodoni MT Black"/>
                <a:ea typeface="+mn-lt"/>
                <a:cs typeface="+mn-lt"/>
              </a:rPr>
              <a:t>(String </a:t>
            </a:r>
            <a:r>
              <a:rPr lang="en-US" b="1" dirty="0" err="1">
                <a:latin typeface="Bodoni MT Black"/>
                <a:ea typeface="+mn-lt"/>
                <a:cs typeface="+mn-lt"/>
              </a:rPr>
              <a:t>cmd</a:t>
            </a:r>
            <a:r>
              <a:rPr lang="en-US" b="1" dirty="0">
                <a:latin typeface="Bodoni MT Black"/>
                <a:ea typeface="+mn-lt"/>
                <a:cs typeface="+mn-lt"/>
              </a:rPr>
              <a:t>, char *res, int t)</a:t>
            </a:r>
            <a:endParaRPr lang="en-US" b="1" dirty="0">
              <a:latin typeface="Bodoni MT Black"/>
            </a:endParaRPr>
          </a:p>
          <a:p>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while(1)</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a:t>
            </a:r>
            <a:r>
              <a:rPr lang="en-US" b="1" err="1">
                <a:latin typeface="Bodoni MT Black"/>
                <a:ea typeface="+mn-lt"/>
                <a:cs typeface="+mn-lt"/>
              </a:rPr>
              <a:t>cmd</a:t>
            </a:r>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Serial1.println(</a:t>
            </a:r>
            <a:r>
              <a:rPr lang="en-US" b="1" err="1">
                <a:latin typeface="Bodoni MT Black"/>
                <a:ea typeface="+mn-lt"/>
                <a:cs typeface="+mn-lt"/>
              </a:rPr>
              <a:t>cmd</a:t>
            </a:r>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delay(100);</a:t>
            </a:r>
            <a:endParaRPr lang="en-US" b="1" dirty="0">
              <a:latin typeface="Bodoni MT Black"/>
            </a:endParaRPr>
          </a:p>
          <a:p>
            <a:r>
              <a:rPr lang="en-US" b="1" dirty="0">
                <a:latin typeface="Bodoni MT Black"/>
                <a:ea typeface="+mn-lt"/>
                <a:cs typeface="+mn-lt"/>
              </a:rPr>
              <a:t>    while(Serial1.available()&gt;0)</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if(Serial1.find(res))</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(res);</a:t>
            </a:r>
            <a:endParaRPr lang="en-US" b="1" dirty="0">
              <a:latin typeface="Bodoni MT Black"/>
            </a:endParaRPr>
          </a:p>
          <a:p>
            <a:r>
              <a:rPr lang="en-US" b="1" dirty="0">
                <a:latin typeface="Bodoni MT Black"/>
                <a:ea typeface="+mn-lt"/>
                <a:cs typeface="+mn-lt"/>
              </a:rPr>
              <a:t>        delay(t);</a:t>
            </a:r>
            <a:endParaRPr lang="en-US" b="1" dirty="0">
              <a:latin typeface="Bodoni MT Black"/>
            </a:endParaRPr>
          </a:p>
          <a:p>
            <a:r>
              <a:rPr lang="en-US" b="1" dirty="0">
                <a:latin typeface="Bodoni MT Black"/>
                <a:ea typeface="+mn-lt"/>
                <a:cs typeface="+mn-lt"/>
              </a:rPr>
              <a:t>        return;</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else</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("Error");</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delay(t);</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endParaRPr lang="en-US" b="1" dirty="0">
              <a:latin typeface="Bodoni MT Black"/>
            </a:endParaRPr>
          </a:p>
          <a:p>
            <a:pPr algn="l"/>
            <a:endParaRPr lang="en-US" b="1" dirty="0">
              <a:latin typeface="Bodoni MT Black"/>
            </a:endParaRPr>
          </a:p>
        </p:txBody>
      </p:sp>
      <p:pic>
        <p:nvPicPr>
          <p:cNvPr id="16" name="Picture 17">
            <a:extLst>
              <a:ext uri="{FF2B5EF4-FFF2-40B4-BE49-F238E27FC236}">
                <a16:creationId xmlns:a16="http://schemas.microsoft.com/office/drawing/2014/main" xmlns="" id="{96712708-E206-438D-A967-DD05B61D7F61}"/>
              </a:ext>
            </a:extLst>
          </p:cNvPr>
          <p:cNvPicPr>
            <a:picLocks noChangeAspect="1"/>
          </p:cNvPicPr>
          <p:nvPr/>
        </p:nvPicPr>
        <p:blipFill>
          <a:blip r:embed="rId3"/>
          <a:stretch>
            <a:fillRect/>
          </a:stretch>
        </p:blipFill>
        <p:spPr>
          <a:xfrm>
            <a:off x="799381" y="2544074"/>
            <a:ext cx="4497237" cy="338011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xmlns="" val="3756535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xmlns="" id="{F41DC45C-0EB5-43AB-9007-001F71C0EC61}"/>
              </a:ext>
            </a:extLst>
          </p:cNvPr>
          <p:cNvPicPr>
            <a:picLocks noGrp="1" noChangeAspect="1"/>
          </p:cNvPicPr>
          <p:nvPr>
            <p:ph type="pic" sz="quarter" idx="13"/>
          </p:nvPr>
        </p:nvPicPr>
        <p:blipFill rotWithShape="1">
          <a:blip r:embed="rId2"/>
          <a:srcRect l="27783" r="27783"/>
          <a:stretch/>
        </p:blipFill>
        <p:spPr>
          <a:xfrm>
            <a:off x="6108700" y="-1"/>
            <a:ext cx="6094450" cy="6858001"/>
          </a:xfrm>
          <a:prstGeom prst="rect">
            <a:avLst/>
          </a:prstGeom>
        </p:spPr>
      </p:pic>
      <p:sp>
        <p:nvSpPr>
          <p:cNvPr id="19"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xmlns="" id="{AC9B59E1-1151-4C62-A670-17792641DA33}"/>
              </a:ext>
            </a:extLst>
          </p:cNvPr>
          <p:cNvSpPr txBox="1"/>
          <p:nvPr/>
        </p:nvSpPr>
        <p:spPr>
          <a:xfrm>
            <a:off x="6650067" y="180255"/>
            <a:ext cx="6049991" cy="68941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latin typeface="Britannic Bold"/>
                <a:ea typeface="+mn-lt"/>
                <a:cs typeface="+mn-lt"/>
              </a:rPr>
              <a:t>void setup() </a:t>
            </a:r>
            <a:endParaRPr lang="en-US" sz="1700">
              <a:latin typeface="Britannic Bold"/>
            </a:endParaRPr>
          </a:p>
          <a:p>
            <a:r>
              <a:rPr lang="en-US" sz="1700" dirty="0">
                <a:latin typeface="Britannic Bold"/>
                <a:ea typeface="+mn-lt"/>
                <a:cs typeface="+mn-lt"/>
              </a:rPr>
              <a:t>{</a:t>
            </a:r>
          </a:p>
          <a:p>
            <a:r>
              <a:rPr lang="en-US" sz="1700" dirty="0">
                <a:latin typeface="Britannic Bold"/>
                <a:ea typeface="+mn-lt"/>
                <a:cs typeface="+mn-lt"/>
              </a:rPr>
              <a:t>  Serial1.begin(9600);</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Serial.begin</a:t>
            </a:r>
            <a:r>
              <a:rPr lang="en-US" sz="1700" dirty="0">
                <a:latin typeface="Britannic Bold"/>
                <a:ea typeface="+mn-lt"/>
                <a:cs typeface="+mn-lt"/>
              </a:rPr>
              <a:t>(9600);</a:t>
            </a:r>
          </a:p>
          <a:p>
            <a:r>
              <a:rPr lang="en-US" sz="1700" dirty="0">
                <a:latin typeface="Britannic Bold"/>
                <a:ea typeface="+mn-lt"/>
                <a:cs typeface="+mn-lt"/>
              </a:rPr>
              <a:t>  </a:t>
            </a:r>
            <a:r>
              <a:rPr lang="en-US" sz="1700" dirty="0" err="1">
                <a:latin typeface="Britannic Bold"/>
                <a:ea typeface="+mn-lt"/>
                <a:cs typeface="+mn-lt"/>
              </a:rPr>
              <a:t>lcd.begin</a:t>
            </a:r>
            <a:r>
              <a:rPr lang="en-US" sz="1700" dirty="0">
                <a:latin typeface="Britannic Bold"/>
                <a:ea typeface="+mn-lt"/>
                <a:cs typeface="+mn-lt"/>
              </a:rPr>
              <a:t>(16,2);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("Accident Alert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lcd.setCursor</a:t>
            </a:r>
            <a:r>
              <a:rPr lang="en-US" sz="1700" dirty="0">
                <a:latin typeface="Britannic Bold"/>
                <a:ea typeface="+mn-lt"/>
                <a:cs typeface="+mn-lt"/>
              </a:rPr>
              <a:t>(0,1);</a:t>
            </a: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     System     ");</a:t>
            </a:r>
            <a:endParaRPr lang="en-US" sz="1700">
              <a:latin typeface="Britannic Bold"/>
            </a:endParaRPr>
          </a:p>
          <a:p>
            <a:r>
              <a:rPr lang="en-US" sz="1700" dirty="0">
                <a:latin typeface="Britannic Bold"/>
                <a:ea typeface="+mn-lt"/>
                <a:cs typeface="+mn-lt"/>
              </a:rPr>
              <a:t>  delay(2000);</a:t>
            </a:r>
          </a:p>
          <a:p>
            <a:r>
              <a:rPr lang="en-US" sz="1700" dirty="0">
                <a:latin typeface="Britannic Bold"/>
                <a:ea typeface="+mn-lt"/>
                <a:cs typeface="+mn-lt"/>
              </a:rPr>
              <a:t>  </a:t>
            </a:r>
            <a:r>
              <a:rPr lang="en-US" sz="1700" dirty="0" err="1">
                <a:latin typeface="Britannic Bold"/>
                <a:ea typeface="+mn-lt"/>
                <a:cs typeface="+mn-lt"/>
              </a:rPr>
              <a:t>lcd.clear</a:t>
            </a:r>
            <a:r>
              <a:rPr lang="en-US" sz="1700" dirty="0">
                <a:latin typeface="Britannic Bold"/>
                <a:ea typeface="+mn-lt"/>
                <a:cs typeface="+mn-lt"/>
              </a:rPr>
              <a:t>();</a:t>
            </a:r>
            <a:endParaRPr lang="en-US" sz="1700">
              <a:latin typeface="Britannic Bold"/>
            </a:endParaRPr>
          </a:p>
          <a:p>
            <a:r>
              <a:rPr lang="en-US" sz="1700" dirty="0" err="1">
                <a:latin typeface="Britannic Bold"/>
                <a:ea typeface="+mn-lt"/>
                <a:cs typeface="+mn-lt"/>
              </a:rPr>
              <a:t>lcd.print</a:t>
            </a:r>
            <a:r>
              <a:rPr lang="en-US" sz="1700" dirty="0">
                <a:latin typeface="Britannic Bold"/>
                <a:ea typeface="+mn-lt"/>
                <a:cs typeface="+mn-lt"/>
              </a:rPr>
              <a:t>("</a:t>
            </a:r>
            <a:r>
              <a:rPr lang="en-US" sz="1700" dirty="0" err="1">
                <a:latin typeface="Britannic Bold"/>
                <a:ea typeface="+mn-lt"/>
                <a:cs typeface="+mn-lt"/>
              </a:rPr>
              <a:t>Callibrating</a:t>
            </a:r>
            <a:r>
              <a:rPr lang="en-US" sz="1700" dirty="0">
                <a:latin typeface="Britannic Bold"/>
                <a:ea typeface="+mn-lt"/>
                <a:cs typeface="+mn-lt"/>
              </a:rPr>
              <a:t>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lcd.setCursor</a:t>
            </a:r>
            <a:r>
              <a:rPr lang="en-US" sz="1700" dirty="0">
                <a:latin typeface="Britannic Bold"/>
                <a:ea typeface="+mn-lt"/>
                <a:cs typeface="+mn-lt"/>
              </a:rPr>
              <a:t>(0,1);</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a:t>
            </a:r>
            <a:r>
              <a:rPr lang="en-US" sz="1700" dirty="0" err="1">
                <a:latin typeface="Britannic Bold"/>
                <a:ea typeface="+mn-lt"/>
                <a:cs typeface="+mn-lt"/>
              </a:rPr>
              <a:t>Acceleromiter</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for(int </a:t>
            </a:r>
            <a:r>
              <a:rPr lang="en-US" sz="1700" dirty="0" err="1">
                <a:latin typeface="Britannic Bold"/>
                <a:ea typeface="+mn-lt"/>
                <a:cs typeface="+mn-lt"/>
              </a:rPr>
              <a:t>i</a:t>
            </a:r>
            <a:r>
              <a:rPr lang="en-US" sz="1700" dirty="0">
                <a:latin typeface="Britannic Bold"/>
                <a:ea typeface="+mn-lt"/>
                <a:cs typeface="+mn-lt"/>
              </a:rPr>
              <a:t>=0;i&lt;</a:t>
            </a:r>
            <a:r>
              <a:rPr lang="en-US" sz="1700" dirty="0" err="1">
                <a:latin typeface="Britannic Bold"/>
                <a:ea typeface="+mn-lt"/>
                <a:cs typeface="+mn-lt"/>
              </a:rPr>
              <a:t>samples;i</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a:t>
            </a:r>
          </a:p>
          <a:p>
            <a:r>
              <a:rPr lang="en-US" sz="1700" dirty="0">
                <a:latin typeface="Britannic Bold"/>
                <a:ea typeface="+mn-lt"/>
                <a:cs typeface="+mn-lt"/>
              </a:rPr>
              <a:t>    </a:t>
            </a:r>
            <a:r>
              <a:rPr lang="en-US" sz="1700" dirty="0" err="1">
                <a:latin typeface="Britannic Bold"/>
                <a:ea typeface="+mn-lt"/>
                <a:cs typeface="+mn-lt"/>
              </a:rPr>
              <a:t>xsample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(x);</a:t>
            </a:r>
          </a:p>
          <a:p>
            <a:r>
              <a:rPr lang="en-US" sz="1700" dirty="0">
                <a:latin typeface="Britannic Bold"/>
                <a:ea typeface="+mn-lt"/>
                <a:cs typeface="+mn-lt"/>
              </a:rPr>
              <a:t>    </a:t>
            </a:r>
            <a:r>
              <a:rPr lang="en-US" sz="1700" dirty="0" err="1">
                <a:latin typeface="Britannic Bold"/>
                <a:ea typeface="+mn-lt"/>
                <a:cs typeface="+mn-lt"/>
              </a:rPr>
              <a:t>ysample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(y);</a:t>
            </a:r>
          </a:p>
          <a:p>
            <a:r>
              <a:rPr lang="en-US" sz="1700" dirty="0">
                <a:latin typeface="Britannic Bold"/>
                <a:ea typeface="+mn-lt"/>
                <a:cs typeface="+mn-lt"/>
              </a:rPr>
              <a:t>    </a:t>
            </a:r>
            <a:r>
              <a:rPr lang="en-US" sz="1700" dirty="0" err="1">
                <a:latin typeface="Britannic Bold"/>
                <a:ea typeface="+mn-lt"/>
                <a:cs typeface="+mn-lt"/>
              </a:rPr>
              <a:t>zsample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(z);</a:t>
            </a:r>
            <a:endParaRPr lang="en-US" sz="1700">
              <a:latin typeface="Britannic Bold"/>
            </a:endParaRPr>
          </a:p>
          <a:p>
            <a:r>
              <a:rPr lang="en-US" sz="1700" dirty="0">
                <a:latin typeface="Britannic Bold"/>
                <a:ea typeface="+mn-lt"/>
                <a:cs typeface="+mn-lt"/>
              </a:rPr>
              <a:t>  }</a:t>
            </a:r>
          </a:p>
          <a:p>
            <a:r>
              <a:rPr lang="en-US" sz="1700" dirty="0">
                <a:latin typeface="Britannic Bold"/>
                <a:ea typeface="+mn-lt"/>
                <a:cs typeface="+mn-lt"/>
              </a:rPr>
              <a:t>  </a:t>
            </a:r>
            <a:r>
              <a:rPr lang="en-US" sz="1700" dirty="0" err="1">
                <a:latin typeface="Britannic Bold"/>
                <a:ea typeface="+mn-lt"/>
                <a:cs typeface="+mn-lt"/>
              </a:rPr>
              <a:t>xsample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ysample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zsample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xsample</a:t>
            </a:r>
            <a:r>
              <a:rPr lang="en-US" sz="1700" dirty="0">
                <a:latin typeface="Britannic Bold"/>
                <a:ea typeface="+mn-lt"/>
                <a:cs typeface="+mn-lt"/>
              </a:rPr>
              <a:t>);</a:t>
            </a: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ysample</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zsample</a:t>
            </a:r>
            <a:r>
              <a:rPr lang="en-US" sz="1700" dirty="0">
                <a:latin typeface="Britannic Bold"/>
                <a:ea typeface="+mn-lt"/>
                <a:cs typeface="+mn-lt"/>
              </a:rPr>
              <a:t>); </a:t>
            </a:r>
            <a:endParaRPr lang="en-US" sz="1700">
              <a:latin typeface="Britannic Bold"/>
            </a:endParaRPr>
          </a:p>
          <a:p>
            <a:pPr algn="l"/>
            <a:endParaRPr lang="en-US" sz="1700" b="1" dirty="0">
              <a:latin typeface="Britannic Bold"/>
            </a:endParaRPr>
          </a:p>
        </p:txBody>
      </p:sp>
      <p:pic>
        <p:nvPicPr>
          <p:cNvPr id="16" name="Picture 17">
            <a:extLst>
              <a:ext uri="{FF2B5EF4-FFF2-40B4-BE49-F238E27FC236}">
                <a16:creationId xmlns:a16="http://schemas.microsoft.com/office/drawing/2014/main" xmlns="" id="{96712708-E206-438D-A967-DD05B61D7F61}"/>
              </a:ext>
            </a:extLst>
          </p:cNvPr>
          <p:cNvPicPr>
            <a:picLocks noChangeAspect="1"/>
          </p:cNvPicPr>
          <p:nvPr/>
        </p:nvPicPr>
        <p:blipFill>
          <a:blip r:embed="rId3"/>
          <a:stretch>
            <a:fillRect/>
          </a:stretch>
        </p:blipFill>
        <p:spPr>
          <a:xfrm>
            <a:off x="1228545" y="2328414"/>
            <a:ext cx="3710794" cy="371079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xmlns="" val="3654473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xmlns="" id="{F41DC45C-0EB5-43AB-9007-001F71C0EC61}"/>
              </a:ext>
            </a:extLst>
          </p:cNvPr>
          <p:cNvPicPr>
            <a:picLocks noGrp="1" noChangeAspect="1"/>
          </p:cNvPicPr>
          <p:nvPr>
            <p:ph type="pic" sz="quarter" idx="13"/>
          </p:nvPr>
        </p:nvPicPr>
        <p:blipFill rotWithShape="1">
          <a:blip r:embed="rId2"/>
          <a:srcRect l="27783" r="27783"/>
          <a:stretch/>
        </p:blipFill>
        <p:spPr>
          <a:xfrm>
            <a:off x="6094322" y="-1"/>
            <a:ext cx="6094450" cy="6858001"/>
          </a:xfrm>
          <a:prstGeom prst="rect">
            <a:avLst/>
          </a:prstGeom>
        </p:spPr>
      </p:pic>
      <p:sp>
        <p:nvSpPr>
          <p:cNvPr id="19"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xmlns="" id="{AC9B59E1-1151-4C62-A670-17792641DA33}"/>
              </a:ext>
            </a:extLst>
          </p:cNvPr>
          <p:cNvSpPr txBox="1"/>
          <p:nvPr/>
        </p:nvSpPr>
        <p:spPr>
          <a:xfrm>
            <a:off x="6707577" y="554066"/>
            <a:ext cx="533112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doni MT Black"/>
                <a:ea typeface="+mn-lt"/>
                <a:cs typeface="+mn-lt"/>
              </a:rPr>
              <a:t>void loop() </a:t>
            </a:r>
            <a:endParaRPr lang="en-US">
              <a:latin typeface="Bodoni MT Black"/>
            </a:endParaRPr>
          </a:p>
          <a:p>
            <a:r>
              <a:rPr lang="en-US" dirty="0">
                <a:latin typeface="Bodoni MT Black"/>
                <a:ea typeface="+mn-lt"/>
                <a:cs typeface="+mn-lt"/>
              </a:rPr>
              <a:t>{</a:t>
            </a:r>
          </a:p>
          <a:p>
            <a:r>
              <a:rPr lang="en-US" dirty="0">
                <a:latin typeface="Bodoni MT Black"/>
                <a:ea typeface="+mn-lt"/>
                <a:cs typeface="+mn-lt"/>
              </a:rPr>
              <a:t>    int value1=</a:t>
            </a:r>
            <a:r>
              <a:rPr lang="en-US" dirty="0" err="1">
                <a:latin typeface="Bodoni MT Black"/>
                <a:ea typeface="+mn-lt"/>
                <a:cs typeface="+mn-lt"/>
              </a:rPr>
              <a:t>analogRead</a:t>
            </a:r>
            <a:r>
              <a:rPr lang="en-US" dirty="0">
                <a:latin typeface="Bodoni MT Black"/>
                <a:ea typeface="+mn-lt"/>
                <a:cs typeface="+mn-lt"/>
              </a:rPr>
              <a:t>(x);</a:t>
            </a:r>
          </a:p>
          <a:p>
            <a:r>
              <a:rPr lang="en-US" dirty="0">
                <a:latin typeface="Bodoni MT Black"/>
                <a:ea typeface="+mn-lt"/>
                <a:cs typeface="+mn-lt"/>
              </a:rPr>
              <a:t>    int value2=</a:t>
            </a:r>
            <a:r>
              <a:rPr lang="en-US" dirty="0" err="1">
                <a:latin typeface="Bodoni MT Black"/>
                <a:ea typeface="+mn-lt"/>
                <a:cs typeface="+mn-lt"/>
              </a:rPr>
              <a:t>analogRead</a:t>
            </a:r>
            <a:r>
              <a:rPr lang="en-US" dirty="0">
                <a:latin typeface="Bodoni MT Black"/>
                <a:ea typeface="+mn-lt"/>
                <a:cs typeface="+mn-lt"/>
              </a:rPr>
              <a:t>(y);</a:t>
            </a:r>
          </a:p>
          <a:p>
            <a:r>
              <a:rPr lang="en-US" dirty="0">
                <a:latin typeface="Bodoni MT Black"/>
                <a:ea typeface="+mn-lt"/>
                <a:cs typeface="+mn-lt"/>
              </a:rPr>
              <a:t>    int value3=</a:t>
            </a:r>
            <a:r>
              <a:rPr lang="en-US" dirty="0" err="1">
                <a:latin typeface="Bodoni MT Black"/>
                <a:ea typeface="+mn-lt"/>
                <a:cs typeface="+mn-lt"/>
              </a:rPr>
              <a:t>analogRead</a:t>
            </a:r>
            <a:r>
              <a:rPr lang="en-US" dirty="0">
                <a:latin typeface="Bodoni MT Black"/>
                <a:ea typeface="+mn-lt"/>
                <a:cs typeface="+mn-lt"/>
              </a:rPr>
              <a:t>(z);</a:t>
            </a:r>
          </a:p>
          <a:p>
            <a:r>
              <a:rPr lang="en-US" dirty="0">
                <a:latin typeface="Bodoni MT Black"/>
                <a:ea typeface="+mn-lt"/>
                <a:cs typeface="+mn-lt"/>
              </a:rPr>
              <a:t>    int </a:t>
            </a:r>
            <a:r>
              <a:rPr lang="en-US" dirty="0" err="1">
                <a:latin typeface="Bodoni MT Black"/>
                <a:ea typeface="+mn-lt"/>
                <a:cs typeface="+mn-lt"/>
              </a:rPr>
              <a:t>xValue</a:t>
            </a:r>
            <a:r>
              <a:rPr lang="en-US" dirty="0">
                <a:latin typeface="Bodoni MT Black"/>
                <a:ea typeface="+mn-lt"/>
                <a:cs typeface="+mn-lt"/>
              </a:rPr>
              <a:t>=xsample-value1;</a:t>
            </a:r>
            <a:endParaRPr lang="en-US">
              <a:latin typeface="Bodoni MT Black"/>
            </a:endParaRPr>
          </a:p>
          <a:p>
            <a:r>
              <a:rPr lang="en-US" dirty="0">
                <a:latin typeface="Bodoni MT Black"/>
                <a:ea typeface="+mn-lt"/>
                <a:cs typeface="+mn-lt"/>
              </a:rPr>
              <a:t>    int </a:t>
            </a:r>
            <a:r>
              <a:rPr lang="en-US" dirty="0" err="1">
                <a:latin typeface="Bodoni MT Black"/>
                <a:ea typeface="+mn-lt"/>
                <a:cs typeface="+mn-lt"/>
              </a:rPr>
              <a:t>yValue</a:t>
            </a:r>
            <a:r>
              <a:rPr lang="en-US" dirty="0">
                <a:latin typeface="Bodoni MT Black"/>
                <a:ea typeface="+mn-lt"/>
                <a:cs typeface="+mn-lt"/>
              </a:rPr>
              <a:t>=ysample-value2;</a:t>
            </a:r>
            <a:endParaRPr lang="en-US">
              <a:latin typeface="Bodoni MT Black"/>
            </a:endParaRPr>
          </a:p>
          <a:p>
            <a:r>
              <a:rPr lang="en-US" dirty="0">
                <a:latin typeface="Bodoni MT Black"/>
                <a:ea typeface="+mn-lt"/>
                <a:cs typeface="+mn-lt"/>
              </a:rPr>
              <a:t>    int </a:t>
            </a:r>
            <a:r>
              <a:rPr lang="en-US" dirty="0" err="1">
                <a:latin typeface="Bodoni MT Black"/>
                <a:ea typeface="+mn-lt"/>
                <a:cs typeface="+mn-lt"/>
              </a:rPr>
              <a:t>zValue</a:t>
            </a:r>
            <a:r>
              <a:rPr lang="en-US" dirty="0">
                <a:latin typeface="Bodoni MT Black"/>
                <a:ea typeface="+mn-lt"/>
                <a:cs typeface="+mn-lt"/>
              </a:rPr>
              <a:t>=zsample-value3;</a:t>
            </a:r>
            <a:endParaRPr lang="en-US">
              <a:latin typeface="Bodoni MT Black"/>
            </a:endParaRPr>
          </a:p>
          <a:p>
            <a:r>
              <a:rPr lang="en-US" dirty="0">
                <a:latin typeface="Bodoni MT Black"/>
                <a:ea typeface="+mn-lt"/>
                <a:cs typeface="+mn-lt"/>
              </a:rPr>
              <a:t>    </a:t>
            </a:r>
          </a:p>
          <a:p>
            <a:r>
              <a:rPr lang="en-US" dirty="0">
                <a:latin typeface="Bodoni MT Black"/>
                <a:ea typeface="+mn-lt"/>
                <a:cs typeface="+mn-lt"/>
              </a:rPr>
              <a:t>    </a:t>
            </a:r>
            <a:r>
              <a:rPr lang="en-US" dirty="0" err="1">
                <a:latin typeface="Bodoni MT Black"/>
                <a:ea typeface="+mn-lt"/>
                <a:cs typeface="+mn-lt"/>
              </a:rPr>
              <a:t>Serial.print</a:t>
            </a:r>
            <a:r>
              <a:rPr lang="en-US" dirty="0">
                <a:latin typeface="Bodoni MT Black"/>
                <a:ea typeface="+mn-lt"/>
                <a:cs typeface="+mn-lt"/>
              </a:rPr>
              <a:t>("x=");</a:t>
            </a:r>
            <a:endParaRPr lang="en-US">
              <a:latin typeface="Bodoni MT Black"/>
            </a:endParaRPr>
          </a:p>
          <a:p>
            <a:r>
              <a:rPr lang="en-US" dirty="0">
                <a:latin typeface="Bodoni MT Black"/>
                <a:ea typeface="+mn-lt"/>
                <a:cs typeface="+mn-lt"/>
              </a:rPr>
              <a:t>    </a:t>
            </a:r>
            <a:r>
              <a:rPr lang="en-US" dirty="0" err="1">
                <a:latin typeface="Bodoni MT Black"/>
                <a:ea typeface="+mn-lt"/>
                <a:cs typeface="+mn-lt"/>
              </a:rPr>
              <a:t>Serial.println</a:t>
            </a:r>
            <a:r>
              <a:rPr lang="en-US" dirty="0">
                <a:latin typeface="Bodoni MT Black"/>
                <a:ea typeface="+mn-lt"/>
                <a:cs typeface="+mn-lt"/>
              </a:rPr>
              <a:t>(</a:t>
            </a:r>
            <a:r>
              <a:rPr lang="en-US" dirty="0" err="1">
                <a:latin typeface="Bodoni MT Black"/>
                <a:ea typeface="+mn-lt"/>
                <a:cs typeface="+mn-lt"/>
              </a:rPr>
              <a:t>xValue</a:t>
            </a:r>
            <a:r>
              <a:rPr lang="en-US" dirty="0">
                <a:latin typeface="Bodoni MT Black"/>
                <a:ea typeface="+mn-lt"/>
                <a:cs typeface="+mn-lt"/>
              </a:rPr>
              <a:t>);</a:t>
            </a:r>
          </a:p>
          <a:p>
            <a:r>
              <a:rPr lang="en-US" dirty="0">
                <a:latin typeface="Bodoni MT Black"/>
                <a:ea typeface="+mn-lt"/>
                <a:cs typeface="+mn-lt"/>
              </a:rPr>
              <a:t>    </a:t>
            </a:r>
            <a:r>
              <a:rPr lang="en-US" dirty="0" err="1">
                <a:latin typeface="Bodoni MT Black"/>
                <a:ea typeface="+mn-lt"/>
                <a:cs typeface="+mn-lt"/>
              </a:rPr>
              <a:t>Serial.print</a:t>
            </a:r>
            <a:r>
              <a:rPr lang="en-US" dirty="0">
                <a:latin typeface="Bodoni MT Black"/>
                <a:ea typeface="+mn-lt"/>
                <a:cs typeface="+mn-lt"/>
              </a:rPr>
              <a:t>("y=");</a:t>
            </a:r>
            <a:endParaRPr lang="en-US">
              <a:latin typeface="Bodoni MT Black"/>
            </a:endParaRPr>
          </a:p>
          <a:p>
            <a:r>
              <a:rPr lang="en-US" dirty="0">
                <a:latin typeface="Bodoni MT Black"/>
                <a:ea typeface="+mn-lt"/>
                <a:cs typeface="+mn-lt"/>
              </a:rPr>
              <a:t>    </a:t>
            </a:r>
            <a:r>
              <a:rPr lang="en-US" err="1">
                <a:latin typeface="Bodoni MT Black"/>
                <a:ea typeface="+mn-lt"/>
                <a:cs typeface="+mn-lt"/>
              </a:rPr>
              <a:t>Serial.println</a:t>
            </a:r>
            <a:r>
              <a:rPr lang="en-US" dirty="0">
                <a:latin typeface="Bodoni MT Black"/>
                <a:ea typeface="+mn-lt"/>
                <a:cs typeface="+mn-lt"/>
              </a:rPr>
              <a:t>(</a:t>
            </a:r>
            <a:r>
              <a:rPr lang="en-US" err="1">
                <a:latin typeface="Bodoni MT Black"/>
                <a:ea typeface="+mn-lt"/>
                <a:cs typeface="+mn-lt"/>
              </a:rPr>
              <a:t>yValue</a:t>
            </a:r>
            <a:r>
              <a:rPr lang="en-US" dirty="0">
                <a:latin typeface="Bodoni MT Black"/>
                <a:ea typeface="+mn-lt"/>
                <a:cs typeface="+mn-lt"/>
              </a:rPr>
              <a:t>);</a:t>
            </a:r>
          </a:p>
          <a:p>
            <a:r>
              <a:rPr lang="en-US" dirty="0">
                <a:latin typeface="Bodoni MT Black"/>
                <a:ea typeface="+mn-lt"/>
                <a:cs typeface="+mn-lt"/>
              </a:rPr>
              <a:t>    </a:t>
            </a:r>
            <a:r>
              <a:rPr lang="en-US" err="1">
                <a:latin typeface="Bodoni MT Black"/>
                <a:ea typeface="+mn-lt"/>
                <a:cs typeface="+mn-lt"/>
              </a:rPr>
              <a:t>Serial.print</a:t>
            </a:r>
            <a:r>
              <a:rPr lang="en-US" dirty="0">
                <a:latin typeface="Bodoni MT Black"/>
                <a:ea typeface="+mn-lt"/>
                <a:cs typeface="+mn-lt"/>
              </a:rPr>
              <a:t>("z=");</a:t>
            </a:r>
            <a:endParaRPr lang="en-US">
              <a:latin typeface="Bodoni MT Black"/>
            </a:endParaRPr>
          </a:p>
          <a:p>
            <a:r>
              <a:rPr lang="en-US" dirty="0">
                <a:latin typeface="Bodoni MT Black"/>
                <a:ea typeface="+mn-lt"/>
                <a:cs typeface="+mn-lt"/>
              </a:rPr>
              <a:t>    </a:t>
            </a:r>
            <a:r>
              <a:rPr lang="en-US" err="1">
                <a:latin typeface="Bodoni MT Black"/>
                <a:ea typeface="+mn-lt"/>
                <a:cs typeface="+mn-lt"/>
              </a:rPr>
              <a:t>Serial.println</a:t>
            </a:r>
            <a:r>
              <a:rPr lang="en-US" dirty="0">
                <a:latin typeface="Bodoni MT Black"/>
                <a:ea typeface="+mn-lt"/>
                <a:cs typeface="+mn-lt"/>
              </a:rPr>
              <a:t>(</a:t>
            </a:r>
            <a:r>
              <a:rPr lang="en-US" err="1">
                <a:latin typeface="Bodoni MT Black"/>
                <a:ea typeface="+mn-lt"/>
                <a:cs typeface="+mn-lt"/>
              </a:rPr>
              <a:t>zValue</a:t>
            </a:r>
            <a:r>
              <a:rPr lang="en-US" dirty="0">
                <a:latin typeface="Bodoni MT Black"/>
                <a:ea typeface="+mn-lt"/>
                <a:cs typeface="+mn-lt"/>
              </a:rPr>
              <a:t>);</a:t>
            </a:r>
            <a:endParaRPr lang="en-US">
              <a:latin typeface="Bodoni MT Black"/>
            </a:endParaRPr>
          </a:p>
          <a:p>
            <a:r>
              <a:rPr lang="en-US" dirty="0">
                <a:latin typeface="Bodoni MT Black"/>
                <a:ea typeface="+mn-lt"/>
                <a:cs typeface="+mn-lt"/>
              </a:rPr>
              <a:t>  if(</a:t>
            </a:r>
            <a:r>
              <a:rPr lang="en-US" err="1">
                <a:latin typeface="Bodoni MT Black"/>
                <a:ea typeface="+mn-lt"/>
                <a:cs typeface="+mn-lt"/>
              </a:rPr>
              <a:t>xValue</a:t>
            </a:r>
            <a:r>
              <a:rPr lang="en-US" dirty="0">
                <a:latin typeface="Bodoni MT Black"/>
                <a:ea typeface="+mn-lt"/>
                <a:cs typeface="+mn-lt"/>
              </a:rPr>
              <a:t> &lt; </a:t>
            </a:r>
            <a:r>
              <a:rPr lang="en-US" err="1">
                <a:latin typeface="Bodoni MT Black"/>
                <a:ea typeface="+mn-lt"/>
                <a:cs typeface="+mn-lt"/>
              </a:rPr>
              <a:t>minVal</a:t>
            </a:r>
            <a:r>
              <a:rPr lang="en-US" dirty="0">
                <a:latin typeface="Bodoni MT Black"/>
                <a:ea typeface="+mn-lt"/>
                <a:cs typeface="+mn-lt"/>
              </a:rPr>
              <a:t> || </a:t>
            </a:r>
            <a:r>
              <a:rPr lang="en-US" err="1">
                <a:latin typeface="Bodoni MT Black"/>
                <a:ea typeface="+mn-lt"/>
                <a:cs typeface="+mn-lt"/>
              </a:rPr>
              <a:t>xValue</a:t>
            </a:r>
            <a:r>
              <a:rPr lang="en-US" dirty="0">
                <a:latin typeface="Bodoni MT Black"/>
                <a:ea typeface="+mn-lt"/>
                <a:cs typeface="+mn-lt"/>
              </a:rPr>
              <a:t> &gt; </a:t>
            </a:r>
            <a:r>
              <a:rPr lang="en-US" err="1">
                <a:latin typeface="Bodoni MT Black"/>
                <a:ea typeface="+mn-lt"/>
                <a:cs typeface="+mn-lt"/>
              </a:rPr>
              <a:t>MaxVal</a:t>
            </a:r>
            <a:r>
              <a:rPr lang="en-US" dirty="0">
                <a:latin typeface="Bodoni MT Black"/>
                <a:ea typeface="+mn-lt"/>
                <a:cs typeface="+mn-lt"/>
              </a:rPr>
              <a:t>  || </a:t>
            </a:r>
            <a:r>
              <a:rPr lang="en-US" err="1">
                <a:latin typeface="Bodoni MT Black"/>
                <a:ea typeface="+mn-lt"/>
                <a:cs typeface="+mn-lt"/>
              </a:rPr>
              <a:t>yValue</a:t>
            </a:r>
            <a:r>
              <a:rPr lang="en-US" dirty="0">
                <a:latin typeface="Bodoni MT Black"/>
                <a:ea typeface="+mn-lt"/>
                <a:cs typeface="+mn-lt"/>
              </a:rPr>
              <a:t> &lt; </a:t>
            </a:r>
            <a:r>
              <a:rPr lang="en-US" err="1">
                <a:latin typeface="Bodoni MT Black"/>
                <a:ea typeface="+mn-lt"/>
                <a:cs typeface="+mn-lt"/>
              </a:rPr>
              <a:t>minVal</a:t>
            </a:r>
            <a:r>
              <a:rPr lang="en-US" dirty="0">
                <a:latin typeface="Bodoni MT Black"/>
                <a:ea typeface="+mn-lt"/>
                <a:cs typeface="+mn-lt"/>
              </a:rPr>
              <a:t> || </a:t>
            </a:r>
            <a:r>
              <a:rPr lang="en-US" err="1">
                <a:latin typeface="Bodoni MT Black"/>
                <a:ea typeface="+mn-lt"/>
                <a:cs typeface="+mn-lt"/>
              </a:rPr>
              <a:t>yValue</a:t>
            </a:r>
            <a:r>
              <a:rPr lang="en-US" dirty="0">
                <a:latin typeface="Bodoni MT Black"/>
                <a:ea typeface="+mn-lt"/>
                <a:cs typeface="+mn-lt"/>
              </a:rPr>
              <a:t> &gt; </a:t>
            </a:r>
            <a:r>
              <a:rPr lang="en-US" err="1">
                <a:latin typeface="Bodoni MT Black"/>
                <a:ea typeface="+mn-lt"/>
                <a:cs typeface="+mn-lt"/>
              </a:rPr>
              <a:t>MaxVal</a:t>
            </a:r>
            <a:r>
              <a:rPr lang="en-US" dirty="0">
                <a:latin typeface="Bodoni MT Black"/>
                <a:ea typeface="+mn-lt"/>
                <a:cs typeface="+mn-lt"/>
              </a:rPr>
              <a:t>  || </a:t>
            </a:r>
            <a:r>
              <a:rPr lang="en-US" err="1">
                <a:latin typeface="Bodoni MT Black"/>
                <a:ea typeface="+mn-lt"/>
                <a:cs typeface="+mn-lt"/>
              </a:rPr>
              <a:t>zValue</a:t>
            </a:r>
            <a:r>
              <a:rPr lang="en-US" dirty="0">
                <a:latin typeface="Bodoni MT Black"/>
                <a:ea typeface="+mn-lt"/>
                <a:cs typeface="+mn-lt"/>
              </a:rPr>
              <a:t> &lt; </a:t>
            </a:r>
            <a:r>
              <a:rPr lang="en-US" err="1">
                <a:latin typeface="Bodoni MT Black"/>
                <a:ea typeface="+mn-lt"/>
                <a:cs typeface="+mn-lt"/>
              </a:rPr>
              <a:t>minVal</a:t>
            </a:r>
            <a:r>
              <a:rPr lang="en-US" dirty="0">
                <a:latin typeface="Bodoni MT Black"/>
                <a:ea typeface="+mn-lt"/>
                <a:cs typeface="+mn-lt"/>
              </a:rPr>
              <a:t> || </a:t>
            </a:r>
            <a:r>
              <a:rPr lang="en-US" err="1">
                <a:latin typeface="Bodoni MT Black"/>
                <a:ea typeface="+mn-lt"/>
                <a:cs typeface="+mn-lt"/>
              </a:rPr>
              <a:t>zValue</a:t>
            </a:r>
            <a:r>
              <a:rPr lang="en-US" dirty="0">
                <a:latin typeface="Bodoni MT Black"/>
                <a:ea typeface="+mn-lt"/>
                <a:cs typeface="+mn-lt"/>
              </a:rPr>
              <a:t> &gt; </a:t>
            </a:r>
            <a:r>
              <a:rPr lang="en-US" err="1">
                <a:latin typeface="Bodoni MT Black"/>
                <a:ea typeface="+mn-lt"/>
                <a:cs typeface="+mn-lt"/>
              </a:rPr>
              <a:t>MaxVal</a:t>
            </a:r>
            <a:r>
              <a:rPr lang="en-US" dirty="0">
                <a:latin typeface="Bodoni MT Black"/>
                <a:ea typeface="+mn-lt"/>
                <a:cs typeface="+mn-lt"/>
              </a:rPr>
              <a:t>)</a:t>
            </a:r>
            <a:br>
              <a:rPr lang="en-US" dirty="0">
                <a:latin typeface="Bodoni MT Black"/>
                <a:ea typeface="+mn-lt"/>
                <a:cs typeface="+mn-lt"/>
              </a:rPr>
            </a:br>
            <a:r>
              <a:rPr lang="en-US" dirty="0">
                <a:latin typeface="Bodoni MT Black"/>
                <a:ea typeface="+mn-lt"/>
                <a:cs typeface="+mn-lt"/>
              </a:rPr>
              <a:t>     {</a:t>
            </a:r>
            <a:br>
              <a:rPr lang="en-US" dirty="0">
                <a:latin typeface="Bodoni MT Black"/>
                <a:ea typeface="+mn-lt"/>
                <a:cs typeface="+mn-lt"/>
              </a:rPr>
            </a:br>
            <a:r>
              <a:rPr lang="en-US" dirty="0">
                <a:latin typeface="Bodoni MT Black"/>
                <a:ea typeface="+mn-lt"/>
                <a:cs typeface="+mn-lt"/>
              </a:rPr>
              <a:t>       </a:t>
            </a:r>
            <a:endParaRPr lang="en-US">
              <a:latin typeface="Bodoni MT Black"/>
            </a:endParaRPr>
          </a:p>
        </p:txBody>
      </p:sp>
      <p:pic>
        <p:nvPicPr>
          <p:cNvPr id="16" name="Picture 17">
            <a:extLst>
              <a:ext uri="{FF2B5EF4-FFF2-40B4-BE49-F238E27FC236}">
                <a16:creationId xmlns:a16="http://schemas.microsoft.com/office/drawing/2014/main" xmlns="" id="{96712708-E206-438D-A967-DD05B61D7F61}"/>
              </a:ext>
            </a:extLst>
          </p:cNvPr>
          <p:cNvPicPr>
            <a:picLocks noChangeAspect="1"/>
          </p:cNvPicPr>
          <p:nvPr/>
        </p:nvPicPr>
        <p:blipFill>
          <a:blip r:embed="rId3"/>
          <a:stretch>
            <a:fillRect/>
          </a:stretch>
        </p:blipFill>
        <p:spPr>
          <a:xfrm>
            <a:off x="799381" y="2547668"/>
            <a:ext cx="4497237" cy="337292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xmlns="" val="990548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xmlns="" id="{F41DC45C-0EB5-43AB-9007-001F71C0EC61}"/>
              </a:ext>
            </a:extLst>
          </p:cNvPr>
          <p:cNvPicPr>
            <a:picLocks noGrp="1" noChangeAspect="1"/>
          </p:cNvPicPr>
          <p:nvPr>
            <p:ph type="pic" sz="quarter" idx="13"/>
          </p:nvPr>
        </p:nvPicPr>
        <p:blipFill rotWithShape="1">
          <a:blip r:embed="rId2"/>
          <a:srcRect l="27783" r="27783"/>
          <a:stretch/>
        </p:blipFill>
        <p:spPr>
          <a:xfrm>
            <a:off x="6108700" y="-1"/>
            <a:ext cx="6094450" cy="6858001"/>
          </a:xfrm>
          <a:prstGeom prst="rect">
            <a:avLst/>
          </a:prstGeom>
        </p:spPr>
      </p:pic>
      <p:sp>
        <p:nvSpPr>
          <p:cNvPr id="19"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xmlns="" id="{AC9B59E1-1151-4C62-A670-17792641DA33}"/>
              </a:ext>
            </a:extLst>
          </p:cNvPr>
          <p:cNvSpPr txBox="1"/>
          <p:nvPr/>
        </p:nvSpPr>
        <p:spPr>
          <a:xfrm>
            <a:off x="6477539" y="209009"/>
            <a:ext cx="5791199"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latin typeface="Arial Black"/>
                <a:ea typeface="+mn-lt"/>
                <a:cs typeface="+mn-lt"/>
              </a:rPr>
              <a:t>void serialEvent()
{
  while (</a:t>
            </a:r>
            <a:r>
              <a:rPr lang="en-US" sz="1700" dirty="0" err="1">
                <a:latin typeface="Arial Black"/>
                <a:ea typeface="+mn-lt"/>
                <a:cs typeface="+mn-lt"/>
              </a:rPr>
              <a:t>Serial.available</a:t>
            </a:r>
            <a:r>
              <a:rPr lang="en-US" sz="1700" dirty="0">
                <a:latin typeface="Arial Black"/>
                <a:ea typeface="+mn-lt"/>
                <a:cs typeface="+mn-lt"/>
              </a:rPr>
              <a:t>())            //Serial </a:t>
            </a:r>
            <a:r>
              <a:rPr lang="en-US" sz="1700" dirty="0" err="1">
                <a:latin typeface="Arial Black"/>
                <a:ea typeface="+mn-lt"/>
                <a:cs typeface="+mn-lt"/>
              </a:rPr>
              <a:t>incomming</a:t>
            </a:r>
            <a:r>
              <a:rPr lang="en-US" sz="1700" dirty="0">
                <a:latin typeface="Arial Black"/>
                <a:ea typeface="+mn-lt"/>
                <a:cs typeface="+mn-lt"/>
              </a:rPr>
              <a:t> data from GPS
  {
    char </a:t>
            </a:r>
            <a:r>
              <a:rPr lang="en-US" sz="1700" dirty="0" err="1">
                <a:latin typeface="Arial Black"/>
                <a:ea typeface="+mn-lt"/>
                <a:cs typeface="+mn-lt"/>
              </a:rPr>
              <a:t>inChar</a:t>
            </a:r>
            <a:r>
              <a:rPr lang="en-US" sz="1700" dirty="0">
                <a:latin typeface="Arial Black"/>
                <a:ea typeface="+mn-lt"/>
                <a:cs typeface="+mn-lt"/>
              </a:rPr>
              <a:t> = (char)</a:t>
            </a:r>
            <a:r>
              <a:rPr lang="en-US" sz="1700" dirty="0" err="1">
                <a:latin typeface="Arial Black"/>
                <a:ea typeface="+mn-lt"/>
                <a:cs typeface="+mn-lt"/>
              </a:rPr>
              <a:t>Serial.read</a:t>
            </a:r>
            <a:r>
              <a:rPr lang="en-US" sz="1700" dirty="0">
                <a:latin typeface="Arial Black"/>
                <a:ea typeface="+mn-lt"/>
                <a:cs typeface="+mn-lt"/>
              </a:rPr>
              <a:t>();
     str[</a:t>
            </a:r>
            <a:r>
              <a:rPr lang="en-US" sz="1700" dirty="0" err="1">
                <a:latin typeface="Arial Black"/>
                <a:ea typeface="+mn-lt"/>
                <a:cs typeface="+mn-lt"/>
              </a:rPr>
              <a:t>i</a:t>
            </a:r>
            <a:r>
              <a:rPr lang="en-US" sz="1700" dirty="0">
                <a:latin typeface="Arial Black"/>
                <a:ea typeface="+mn-lt"/>
                <a:cs typeface="+mn-lt"/>
              </a:rPr>
              <a:t>]= </a:t>
            </a:r>
            <a:r>
              <a:rPr lang="en-US" sz="1700" dirty="0" err="1">
                <a:latin typeface="Arial Black"/>
                <a:ea typeface="+mn-lt"/>
                <a:cs typeface="+mn-lt"/>
              </a:rPr>
              <a:t>inChar</a:t>
            </a:r>
            <a:r>
              <a:rPr lang="en-US" sz="1700" dirty="0">
                <a:latin typeface="Arial Black"/>
                <a:ea typeface="+mn-lt"/>
                <a:cs typeface="+mn-lt"/>
              </a:rPr>
              <a:t>;                    //store </a:t>
            </a:r>
            <a:r>
              <a:rPr lang="en-US" sz="1700" dirty="0" err="1">
                <a:latin typeface="Arial Black"/>
                <a:ea typeface="+mn-lt"/>
                <a:cs typeface="+mn-lt"/>
              </a:rPr>
              <a:t>incomming</a:t>
            </a:r>
            <a:r>
              <a:rPr lang="en-US" sz="1700" dirty="0">
                <a:latin typeface="Arial Black"/>
                <a:ea typeface="+mn-lt"/>
                <a:cs typeface="+mn-lt"/>
              </a:rPr>
              <a:t> data from GPS to </a:t>
            </a:r>
            <a:r>
              <a:rPr lang="en-US" sz="1700" dirty="0" err="1">
                <a:latin typeface="Arial Black"/>
                <a:ea typeface="+mn-lt"/>
                <a:cs typeface="+mn-lt"/>
              </a:rPr>
              <a:t>temparary</a:t>
            </a:r>
            <a:r>
              <a:rPr lang="en-US" sz="1700" dirty="0">
                <a:latin typeface="Arial Black"/>
                <a:ea typeface="+mn-lt"/>
                <a:cs typeface="+mn-lt"/>
              </a:rPr>
              <a:t> string str[]
     </a:t>
            </a:r>
            <a:r>
              <a:rPr lang="en-US" sz="1700" dirty="0" err="1">
                <a:latin typeface="Arial Black"/>
                <a:ea typeface="+mn-lt"/>
                <a:cs typeface="+mn-lt"/>
              </a:rPr>
              <a:t>i</a:t>
            </a:r>
            <a:r>
              <a:rPr lang="en-US" sz="1700" dirty="0">
                <a:latin typeface="Arial Black"/>
                <a:ea typeface="+mn-lt"/>
                <a:cs typeface="+mn-lt"/>
              </a:rPr>
              <a:t>++;
     if (</a:t>
            </a:r>
            <a:r>
              <a:rPr lang="en-US" sz="1700" dirty="0" err="1">
                <a:latin typeface="Arial Black"/>
                <a:ea typeface="+mn-lt"/>
                <a:cs typeface="+mn-lt"/>
              </a:rPr>
              <a:t>i</a:t>
            </a:r>
            <a:r>
              <a:rPr lang="en-US" sz="1700" dirty="0">
                <a:latin typeface="Arial Black"/>
                <a:ea typeface="+mn-lt"/>
                <a:cs typeface="+mn-lt"/>
              </a:rPr>
              <a:t> &lt; 7)                      
     {
      if(str[i-1] != test[i-1])         //check for right string
      {
        </a:t>
            </a:r>
            <a:r>
              <a:rPr lang="en-US" sz="1700" dirty="0" err="1">
                <a:latin typeface="Arial Black"/>
                <a:ea typeface="+mn-lt"/>
                <a:cs typeface="+mn-lt"/>
              </a:rPr>
              <a:t>i</a:t>
            </a:r>
            <a:r>
              <a:rPr lang="en-US" sz="1700" dirty="0">
                <a:latin typeface="Arial Black"/>
                <a:ea typeface="+mn-lt"/>
                <a:cs typeface="+mn-lt"/>
              </a:rPr>
              <a:t>=0;
      }
     }
    if(</a:t>
            </a:r>
            <a:r>
              <a:rPr lang="en-US" sz="1700" dirty="0" err="1">
                <a:latin typeface="Arial Black"/>
                <a:ea typeface="+mn-lt"/>
                <a:cs typeface="+mn-lt"/>
              </a:rPr>
              <a:t>i</a:t>
            </a:r>
            <a:r>
              <a:rPr lang="en-US" sz="1700" dirty="0">
                <a:latin typeface="Arial Black"/>
                <a:ea typeface="+mn-lt"/>
                <a:cs typeface="+mn-lt"/>
              </a:rPr>
              <a:t> &gt;=60)
    {
     break;
    }
  }
}</a:t>
            </a:r>
            <a:endParaRPr lang="en-US" sz="1700">
              <a:latin typeface="Arial Black"/>
            </a:endParaRPr>
          </a:p>
        </p:txBody>
      </p:sp>
      <p:pic>
        <p:nvPicPr>
          <p:cNvPr id="16" name="Picture 17">
            <a:extLst>
              <a:ext uri="{FF2B5EF4-FFF2-40B4-BE49-F238E27FC236}">
                <a16:creationId xmlns:a16="http://schemas.microsoft.com/office/drawing/2014/main" xmlns="" id="{96712708-E206-438D-A967-DD05B61D7F61}"/>
              </a:ext>
            </a:extLst>
          </p:cNvPr>
          <p:cNvPicPr>
            <a:picLocks noChangeAspect="1"/>
          </p:cNvPicPr>
          <p:nvPr/>
        </p:nvPicPr>
        <p:blipFill>
          <a:blip r:embed="rId3"/>
          <a:stretch>
            <a:fillRect/>
          </a:stretch>
        </p:blipFill>
        <p:spPr>
          <a:xfrm>
            <a:off x="799381" y="2547668"/>
            <a:ext cx="4497236" cy="337292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xmlns="" val="1432222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xmlns="" id="{133F8CB7-795C-4272-9073-64D8CF97F2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B7743172-17A8-4FA4-8434-B813E03B7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xmlns="" id="{4CE1233C-FD2F-489E-BFDE-086F5FED64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700"/>
              <a:t>OUTPUT : GLOBAL POSITIONING SYSTEM (GPS) CIRCUIT </a:t>
            </a:r>
          </a:p>
        </p:txBody>
      </p:sp>
      <p:pic>
        <p:nvPicPr>
          <p:cNvPr id="3" name="Picture 3">
            <a:extLst>
              <a:ext uri="{FF2B5EF4-FFF2-40B4-BE49-F238E27FC236}">
                <a16:creationId xmlns:a16="http://schemas.microsoft.com/office/drawing/2014/main" xmlns="" id="{A7629A02-146A-47C0-A083-A0C0E5D0535C}"/>
              </a:ext>
            </a:extLst>
          </p:cNvPr>
          <p:cNvPicPr>
            <a:picLocks noChangeAspect="1"/>
          </p:cNvPicPr>
          <p:nvPr/>
        </p:nvPicPr>
        <p:blipFill>
          <a:blip r:embed="rId3"/>
          <a:stretch>
            <a:fillRect/>
          </a:stretch>
        </p:blipFill>
        <p:spPr>
          <a:xfrm>
            <a:off x="5007303" y="558729"/>
            <a:ext cx="6800023" cy="588367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xmlns="" val="407473898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xmlns="" id="{133F8CB7-795C-4272-9073-64D8CF97F2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B7743172-17A8-4FA4-8434-B813E03B7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xmlns="" id="{4CE1233C-FD2F-489E-BFDE-086F5FED64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OUTPUT : BUZZER ALARM DETECTION  </a:t>
            </a:r>
          </a:p>
        </p:txBody>
      </p:sp>
      <p:pic>
        <p:nvPicPr>
          <p:cNvPr id="4" name="Picture 4">
            <a:extLst>
              <a:ext uri="{FF2B5EF4-FFF2-40B4-BE49-F238E27FC236}">
                <a16:creationId xmlns:a16="http://schemas.microsoft.com/office/drawing/2014/main" xmlns="" id="{79B2C026-0C89-4ED7-8624-F9EA7EFFE03A}"/>
              </a:ext>
            </a:extLst>
          </p:cNvPr>
          <p:cNvPicPr>
            <a:picLocks noChangeAspect="1"/>
          </p:cNvPicPr>
          <p:nvPr/>
        </p:nvPicPr>
        <p:blipFill>
          <a:blip r:embed="rId3"/>
          <a:stretch>
            <a:fillRect/>
          </a:stretch>
        </p:blipFill>
        <p:spPr>
          <a:xfrm>
            <a:off x="5021681" y="414955"/>
            <a:ext cx="6785646" cy="594117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xmlns="" val="345752298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xmlns="" id="{133F8CB7-795C-4272-9073-64D8CF97F2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B7743172-17A8-4FA4-8434-B813E03B76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xmlns="" id="{4CE1233C-FD2F-489E-BFDE-086F5FED64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379627" y="1440791"/>
            <a:ext cx="3573607" cy="4241136"/>
          </a:xfrm>
        </p:spPr>
        <p:txBody>
          <a:bodyPr vert="horz" lIns="91440" tIns="45720" rIns="91440" bIns="45720" rtlCol="0" anchor="t">
            <a:normAutofit/>
          </a:bodyPr>
          <a:lstStyle/>
          <a:p>
            <a:r>
              <a:rPr lang="en-US" sz="4400" dirty="0"/>
              <a:t>OUTPUT : </a:t>
            </a:r>
            <a:br>
              <a:rPr lang="en-US" sz="4400" dirty="0"/>
            </a:br>
            <a:r>
              <a:rPr lang="en-US" sz="4400"/>
              <a:t>ACCELERO -</a:t>
            </a:r>
            <a:r>
              <a:rPr lang="en-US" sz="4400" dirty="0"/>
              <a:t/>
            </a:r>
            <a:br>
              <a:rPr lang="en-US" sz="4400" dirty="0"/>
            </a:br>
            <a:r>
              <a:rPr lang="en-US" sz="4400"/>
              <a:t>METER  </a:t>
            </a:r>
            <a:r>
              <a:rPr lang="en-US" sz="4400" dirty="0"/>
              <a:t/>
            </a:r>
            <a:br>
              <a:rPr lang="en-US" sz="4400" dirty="0"/>
            </a:br>
            <a:r>
              <a:rPr lang="en-US" sz="4400"/>
              <a:t>USING</a:t>
            </a:r>
            <a:r>
              <a:rPr lang="en-US" sz="4400" dirty="0"/>
              <a:t/>
            </a:r>
            <a:br>
              <a:rPr lang="en-US" sz="4400" dirty="0"/>
            </a:br>
            <a:r>
              <a:rPr lang="en-US" sz="4400"/>
              <a:t>ADXL-335</a:t>
            </a:r>
            <a:endParaRPr lang="en-US" sz="4400" dirty="0"/>
          </a:p>
        </p:txBody>
      </p:sp>
      <p:pic>
        <p:nvPicPr>
          <p:cNvPr id="3" name="Picture 4">
            <a:extLst>
              <a:ext uri="{FF2B5EF4-FFF2-40B4-BE49-F238E27FC236}">
                <a16:creationId xmlns:a16="http://schemas.microsoft.com/office/drawing/2014/main" xmlns="" id="{09E60A4D-C9EA-40F5-A05B-812CE6F48BD0}"/>
              </a:ext>
            </a:extLst>
          </p:cNvPr>
          <p:cNvPicPr>
            <a:picLocks noChangeAspect="1"/>
          </p:cNvPicPr>
          <p:nvPr/>
        </p:nvPicPr>
        <p:blipFill>
          <a:blip r:embed="rId3"/>
          <a:stretch>
            <a:fillRect/>
          </a:stretch>
        </p:blipFill>
        <p:spPr>
          <a:xfrm>
            <a:off x="4992925" y="400578"/>
            <a:ext cx="6871911" cy="60705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xmlns="" val="228639491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1126302" y="533452"/>
            <a:ext cx="10571998" cy="970450"/>
          </a:xfrm>
        </p:spPr>
        <p:txBody>
          <a:bodyPr>
            <a:normAutofit/>
          </a:bodyPr>
          <a:lstStyle/>
          <a:p>
            <a:r>
              <a:rPr lang="en-US" sz="4400"/>
              <a:t>PROBLEMS : </a:t>
            </a:r>
          </a:p>
        </p:txBody>
      </p:sp>
      <p:sp>
        <p:nvSpPr>
          <p:cNvPr id="36" name="Content Placeholder 35">
            <a:extLst>
              <a:ext uri="{FF2B5EF4-FFF2-40B4-BE49-F238E27FC236}">
                <a16:creationId xmlns:a16="http://schemas.microsoft.com/office/drawing/2014/main" xmlns="" id="{35772209-BB28-4F8E-A048-F8986A843618}"/>
              </a:ext>
            </a:extLst>
          </p:cNvPr>
          <p:cNvSpPr>
            <a:spLocks noGrp="1"/>
          </p:cNvSpPr>
          <p:nvPr>
            <p:ph idx="1"/>
          </p:nvPr>
        </p:nvSpPr>
        <p:spPr>
          <a:xfrm>
            <a:off x="660562" y="2700547"/>
            <a:ext cx="4640714" cy="3632200"/>
          </a:xfrm>
        </p:spPr>
        <p:txBody>
          <a:bodyPr vert="horz" lIns="91440" tIns="45720" rIns="91440" bIns="45720" rtlCol="0" anchor="ctr">
            <a:noAutofit/>
          </a:bodyPr>
          <a:lstStyle/>
          <a:p>
            <a:pPr>
              <a:buNone/>
            </a:pPr>
            <a:r>
              <a:rPr lang="en-US" sz="2000">
                <a:ea typeface="+mn-lt"/>
                <a:cs typeface="+mn-lt"/>
              </a:rPr>
              <a:t>1.</a:t>
            </a:r>
            <a:r>
              <a:rPr lang="en-US" sz="2000" b="1">
                <a:ea typeface="+mn-lt"/>
                <a:cs typeface="+mn-lt"/>
              </a:rPr>
              <a:t> No notification system in car to notify about  accident</a:t>
            </a:r>
            <a:endParaRPr lang="en-US" sz="2000"/>
          </a:p>
          <a:p>
            <a:pPr>
              <a:buNone/>
            </a:pPr>
            <a:r>
              <a:rPr lang="en-US" sz="2000">
                <a:ea typeface="+mn-lt"/>
                <a:cs typeface="+mn-lt"/>
              </a:rPr>
              <a:t>2.</a:t>
            </a:r>
            <a:r>
              <a:rPr lang="en-US" sz="2000" b="1">
                <a:ea typeface="+mn-lt"/>
                <a:cs typeface="+mn-lt"/>
              </a:rPr>
              <a:t> Car tracking not available</a:t>
            </a:r>
            <a:endParaRPr lang="en-US" sz="2000"/>
          </a:p>
          <a:p>
            <a:pPr>
              <a:buNone/>
            </a:pPr>
            <a:r>
              <a:rPr lang="en-US" sz="2000">
                <a:ea typeface="+mn-lt"/>
                <a:cs typeface="+mn-lt"/>
              </a:rPr>
              <a:t>3.</a:t>
            </a:r>
            <a:r>
              <a:rPr lang="en-US" sz="2000" b="1">
                <a:ea typeface="+mn-lt"/>
                <a:cs typeface="+mn-lt"/>
              </a:rPr>
              <a:t> No Emergency system to notify about injured</a:t>
            </a:r>
            <a:endParaRPr lang="en-US" sz="2000"/>
          </a:p>
          <a:p>
            <a:pPr>
              <a:buNone/>
            </a:pPr>
            <a:r>
              <a:rPr lang="en-US" sz="2000">
                <a:ea typeface="+mn-lt"/>
                <a:cs typeface="+mn-lt"/>
              </a:rPr>
              <a:t>4.</a:t>
            </a:r>
            <a:r>
              <a:rPr lang="en-US" sz="2000" b="1">
                <a:ea typeface="+mn-lt"/>
                <a:cs typeface="+mn-lt"/>
              </a:rPr>
              <a:t>No system to notify damage percentage of car</a:t>
            </a:r>
            <a:endParaRPr lang="en-US" sz="2000"/>
          </a:p>
          <a:p>
            <a:pPr>
              <a:buNone/>
            </a:pPr>
            <a:r>
              <a:rPr lang="en-US" sz="2000">
                <a:ea typeface="+mn-lt"/>
                <a:cs typeface="+mn-lt"/>
              </a:rPr>
              <a:t>5.</a:t>
            </a:r>
            <a:r>
              <a:rPr lang="en-US" sz="2000" b="1">
                <a:ea typeface="+mn-lt"/>
                <a:cs typeface="+mn-lt"/>
              </a:rPr>
              <a:t>No system to find lost and stolen  cars. </a:t>
            </a:r>
            <a:endParaRPr lang="en-US" sz="2000"/>
          </a:p>
          <a:p>
            <a:pPr>
              <a:buNone/>
            </a:pPr>
            <a:endParaRPr lang="en-US" sz="2000" b="1"/>
          </a:p>
        </p:txBody>
      </p:sp>
      <p:pic>
        <p:nvPicPr>
          <p:cNvPr id="4" name="Picture 4">
            <a:extLst>
              <a:ext uri="{FF2B5EF4-FFF2-40B4-BE49-F238E27FC236}">
                <a16:creationId xmlns:a16="http://schemas.microsoft.com/office/drawing/2014/main" xmlns="" id="{046B90E7-E371-456E-B5B2-6DF8AED4EED4}"/>
              </a:ext>
            </a:extLst>
          </p:cNvPr>
          <p:cNvPicPr>
            <a:picLocks noChangeAspect="1"/>
          </p:cNvPicPr>
          <p:nvPr/>
        </p:nvPicPr>
        <p:blipFill>
          <a:blip r:embed="rId2"/>
          <a:stretch>
            <a:fillRect/>
          </a:stretch>
        </p:blipFill>
        <p:spPr>
          <a:xfrm>
            <a:off x="5762967" y="2413000"/>
            <a:ext cx="495511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xmlns="" val="27381421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xmlns="" id="{E5A10C92-5805-4C39-9BF6-507F3B9661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xmlns="" id="{FB5DBD6C-E8A8-B349-AC85-61C44AAEA056}"/>
              </a:ext>
            </a:extLst>
          </p:cNvPr>
          <p:cNvPicPr>
            <a:picLocks noChangeAspect="1"/>
          </p:cNvPicPr>
          <p:nvPr/>
        </p:nvPicPr>
        <p:blipFill rotWithShape="1">
          <a:blip r:embed="rId2"/>
          <a:srcRect l="28" r="28"/>
          <a:stretch/>
        </p:blipFill>
        <p:spPr>
          <a:xfrm>
            <a:off x="-1" y="-1"/>
            <a:ext cx="12203151" cy="6858000"/>
          </a:xfrm>
          <a:prstGeom prst="rect">
            <a:avLst/>
          </a:prstGeom>
        </p:spPr>
      </p:pic>
      <p:sp>
        <p:nvSpPr>
          <p:cNvPr id="25" name="Rectangle 24">
            <a:extLst>
              <a:ext uri="{FF2B5EF4-FFF2-40B4-BE49-F238E27FC236}">
                <a16:creationId xmlns:a16="http://schemas.microsoft.com/office/drawing/2014/main" xmlns="" id="{0C2CC41E-4EEC-4D67-B433-E1CDC58798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xmlns="" id="{B114AB90-13F9-48EF-BFF7-7634459AAF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266081D-517B-5D43-A7B4-E67DDEDC0B31}"/>
              </a:ext>
            </a:extLst>
          </p:cNvPr>
          <p:cNvSpPr>
            <a:spLocks noGrp="1"/>
          </p:cNvSpPr>
          <p:nvPr>
            <p:ph type="title"/>
          </p:nvPr>
        </p:nvSpPr>
        <p:spPr>
          <a:xfrm>
            <a:off x="694982" y="5002842"/>
            <a:ext cx="10572000" cy="694862"/>
          </a:xfrm>
        </p:spPr>
        <p:txBody>
          <a:bodyPr vert="horz" lIns="91440" tIns="45720" rIns="91440" bIns="45720" rtlCol="0" anchor="b">
            <a:noAutofit/>
          </a:bodyPr>
          <a:lstStyle/>
          <a:p>
            <a:pPr algn="l">
              <a:lnSpc>
                <a:spcPct val="90000"/>
              </a:lnSpc>
            </a:pPr>
            <a:r>
              <a:rPr lang="en-US" sz="5400"/>
              <a:t>THANK YOU</a:t>
            </a:r>
          </a:p>
        </p:txBody>
      </p:sp>
      <p:sp>
        <p:nvSpPr>
          <p:cNvPr id="3" name="Text Placeholder 2">
            <a:extLst>
              <a:ext uri="{FF2B5EF4-FFF2-40B4-BE49-F238E27FC236}">
                <a16:creationId xmlns:a16="http://schemas.microsoft.com/office/drawing/2014/main" xmlns="" id="{2D219505-9D7D-47EE-B8DA-D2301EBFA319}"/>
              </a:ext>
            </a:extLst>
          </p:cNvPr>
          <p:cNvSpPr>
            <a:spLocks noGrp="1"/>
          </p:cNvSpPr>
          <p:nvPr>
            <p:ph type="body" idx="1"/>
          </p:nvPr>
        </p:nvSpPr>
        <p:spPr>
          <a:xfrm>
            <a:off x="810001" y="5881657"/>
            <a:ext cx="10572000" cy="434974"/>
          </a:xfrm>
        </p:spPr>
        <p:txBody>
          <a:bodyPr vert="horz" lIns="91440" tIns="45720" rIns="91440" bIns="45720" rtlCol="0" anchor="t">
            <a:normAutofit/>
          </a:bodyPr>
          <a:lstStyle/>
          <a:p>
            <a:pPr algn="l"/>
            <a:r>
              <a:rPr lang="en-US" sz="2000">
                <a:solidFill>
                  <a:schemeClr val="accent1"/>
                </a:solidFill>
              </a:rPr>
              <a:t>ANY QUESTIONS :</a:t>
            </a:r>
          </a:p>
        </p:txBody>
      </p:sp>
    </p:spTree>
    <p:extLst>
      <p:ext uri="{BB962C8B-B14F-4D97-AF65-F5344CB8AC3E}">
        <p14:creationId xmlns:p14="http://schemas.microsoft.com/office/powerpoint/2010/main" xmlns="" val="141583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30DD28AB-D394-1140-A4F3-F7FC038AA57F}"/>
              </a:ext>
            </a:extLst>
          </p:cNvPr>
          <p:cNvPicPr>
            <a:picLocks noChangeAspect="1"/>
          </p:cNvPicPr>
          <p:nvPr/>
        </p:nvPicPr>
        <p:blipFill rotWithShape="1">
          <a:blip r:embed="rId2"/>
          <a:srcRect/>
          <a:stretch/>
        </p:blipFill>
        <p:spPr>
          <a:xfrm>
            <a:off x="-3987" y="-211705"/>
            <a:ext cx="12257501" cy="7238286"/>
          </a:xfrm>
          <a:prstGeom prst="rect">
            <a:avLst/>
          </a:prstGeom>
        </p:spPr>
      </p:pic>
      <p:sp>
        <p:nvSpPr>
          <p:cNvPr id="15" name="Freeform 9">
            <a:extLst>
              <a:ext uri="{FF2B5EF4-FFF2-40B4-BE49-F238E27FC236}">
                <a16:creationId xmlns:a16="http://schemas.microsoft.com/office/drawing/2014/main" xmlns="" id="{72319FFA-0E4F-4E0B-BEBA-A9DD4B41A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781245" y="-214170"/>
            <a:ext cx="4930400" cy="1559412"/>
          </a:xfrm>
        </p:spPr>
        <p:txBody>
          <a:bodyPr>
            <a:normAutofit/>
          </a:bodyPr>
          <a:lstStyle/>
          <a:p>
            <a:r>
              <a:rPr lang="en-US">
                <a:solidFill>
                  <a:schemeClr val="accent1"/>
                </a:solidFill>
                <a:ea typeface="+mj-lt"/>
                <a:cs typeface="+mj-lt"/>
              </a:rPr>
              <a:t>PURPOSE &amp; GOAL</a:t>
            </a:r>
            <a:endParaRPr lang="en-US">
              <a:solidFill>
                <a:schemeClr val="accent1"/>
              </a:solidFill>
            </a:endParaRPr>
          </a:p>
        </p:txBody>
      </p:sp>
      <p:sp>
        <p:nvSpPr>
          <p:cNvPr id="36" name="Content Placeholder 35">
            <a:extLst>
              <a:ext uri="{FF2B5EF4-FFF2-40B4-BE49-F238E27FC236}">
                <a16:creationId xmlns:a16="http://schemas.microsoft.com/office/drawing/2014/main" xmlns="" id="{35772209-BB28-4F8E-A048-F8986A843618}"/>
              </a:ext>
            </a:extLst>
          </p:cNvPr>
          <p:cNvSpPr>
            <a:spLocks noGrp="1"/>
          </p:cNvSpPr>
          <p:nvPr>
            <p:ph idx="1"/>
          </p:nvPr>
        </p:nvSpPr>
        <p:spPr>
          <a:xfrm>
            <a:off x="387393" y="3084929"/>
            <a:ext cx="5493743" cy="3636511"/>
          </a:xfrm>
        </p:spPr>
        <p:txBody>
          <a:bodyPr vert="horz" lIns="91440" tIns="45720" rIns="91440" bIns="45720" rtlCol="0" anchor="ctr">
            <a:noAutofit/>
          </a:bodyPr>
          <a:lstStyle/>
          <a:p>
            <a:pPr>
              <a:buNone/>
            </a:pPr>
            <a:r>
              <a:rPr lang="en-US" b="1">
                <a:ea typeface="+mn-lt"/>
                <a:cs typeface="+mn-lt"/>
              </a:rPr>
              <a:t>This device is for the automation of accident detection and notifying the hospitals, police stations  and relatives about the accident data. </a:t>
            </a:r>
            <a:endParaRPr lang="en-US" b="1"/>
          </a:p>
          <a:p>
            <a:pPr>
              <a:buNone/>
            </a:pPr>
            <a:endParaRPr lang="en-US" b="1"/>
          </a:p>
          <a:p>
            <a:pPr>
              <a:buNone/>
            </a:pPr>
            <a:r>
              <a:rPr lang="en-US" b="1">
                <a:ea typeface="+mn-lt"/>
                <a:cs typeface="+mn-lt"/>
              </a:rPr>
              <a:t>The proposed device is for accident notification system (A.N.S). This product will be used in vehicles to get the data of accident and further notifying police station and hospitals. </a:t>
            </a:r>
            <a:endParaRPr lang="en-US" b="1"/>
          </a:p>
          <a:p>
            <a:pPr>
              <a:buNone/>
            </a:pPr>
            <a:endParaRPr lang="en-US" b="1"/>
          </a:p>
          <a:p>
            <a:pPr>
              <a:buNone/>
            </a:pPr>
            <a:r>
              <a:rPr lang="en-US" b="1">
                <a:ea typeface="+mn-lt"/>
                <a:cs typeface="+mn-lt"/>
              </a:rPr>
              <a:t>Goal: It will reduce the no of deaths in accident cases and will help to track data of car .Including, will help to solve various cases of road accident and will able to find the culprit. </a:t>
            </a:r>
            <a:endParaRPr lang="en-US" b="1"/>
          </a:p>
          <a:p>
            <a:pPr>
              <a:buNone/>
            </a:pPr>
            <a:endParaRPr lang="en-US" b="1"/>
          </a:p>
          <a:p>
            <a:pPr>
              <a:buNone/>
            </a:pPr>
            <a:endParaRPr lang="en-US" b="1"/>
          </a:p>
          <a:p>
            <a:pPr>
              <a:buNone/>
            </a:pPr>
            <a:endParaRPr lang="en-US" b="1"/>
          </a:p>
          <a:p>
            <a:pPr marL="0" indent="0">
              <a:buNone/>
            </a:pPr>
            <a:endParaRPr lang="en-US" b="1"/>
          </a:p>
        </p:txBody>
      </p:sp>
    </p:spTree>
    <p:extLst>
      <p:ext uri="{BB962C8B-B14F-4D97-AF65-F5344CB8AC3E}">
        <p14:creationId xmlns:p14="http://schemas.microsoft.com/office/powerpoint/2010/main" xmlns="" val="3180469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089A69AF-D57B-49B4-886C-D4A5DC1944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xmlns="" id="{CABDC08D-6093-4397-92D4-54D00E2BB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F3F6C66-D6D7-4A72-9928-967AEA400766}"/>
              </a:ext>
            </a:extLst>
          </p:cNvPr>
          <p:cNvSpPr>
            <a:spLocks noGrp="1"/>
          </p:cNvSpPr>
          <p:nvPr>
            <p:ph type="title"/>
          </p:nvPr>
        </p:nvSpPr>
        <p:spPr>
          <a:xfrm>
            <a:off x="882836" y="1749234"/>
            <a:ext cx="3765483" cy="3388287"/>
          </a:xfrm>
        </p:spPr>
        <p:txBody>
          <a:bodyPr anchor="ctr">
            <a:normAutofit/>
          </a:bodyPr>
          <a:lstStyle/>
          <a:p>
            <a:r>
              <a:rPr lang="en-US" sz="4400" cap="all">
                <a:ea typeface="+mj-lt"/>
                <a:cs typeface="+mj-lt"/>
              </a:rPr>
              <a:t>Current</a:t>
            </a:r>
            <a:br>
              <a:rPr lang="en-US" sz="4400" cap="all">
                <a:ea typeface="+mj-lt"/>
                <a:cs typeface="+mj-lt"/>
              </a:rPr>
            </a:br>
            <a:r>
              <a:rPr lang="en-US" sz="4400" cap="all">
                <a:ea typeface="+mj-lt"/>
                <a:cs typeface="+mj-lt"/>
              </a:rPr>
              <a:t>  systems :</a:t>
            </a:r>
            <a:endParaRPr lang="en-US" sz="4400"/>
          </a:p>
        </p:txBody>
      </p:sp>
      <p:sp>
        <p:nvSpPr>
          <p:cNvPr id="4" name="Content Placeholder 3">
            <a:extLst>
              <a:ext uri="{FF2B5EF4-FFF2-40B4-BE49-F238E27FC236}">
                <a16:creationId xmlns:a16="http://schemas.microsoft.com/office/drawing/2014/main" xmlns="" id="{DD9261AB-CF3B-4111-8761-192D221A959A}"/>
              </a:ext>
            </a:extLst>
          </p:cNvPr>
          <p:cNvSpPr>
            <a:spLocks noGrp="1"/>
          </p:cNvSpPr>
          <p:nvPr>
            <p:ph idx="1"/>
          </p:nvPr>
        </p:nvSpPr>
        <p:spPr>
          <a:xfrm>
            <a:off x="6008068" y="461409"/>
            <a:ext cx="5365218" cy="5949560"/>
          </a:xfrm>
          <a:effectLst/>
        </p:spPr>
        <p:txBody>
          <a:bodyPr vert="horz" lIns="91440" tIns="45720" rIns="91440" bIns="45720" rtlCol="0">
            <a:normAutofit/>
          </a:bodyPr>
          <a:lstStyle/>
          <a:p>
            <a:pPr>
              <a:lnSpc>
                <a:spcPct val="90000"/>
              </a:lnSpc>
            </a:pPr>
            <a:r>
              <a:rPr lang="en-US">
                <a:ea typeface="+mn-lt"/>
                <a:cs typeface="+mn-lt"/>
              </a:rPr>
              <a:t>       </a:t>
            </a:r>
            <a:r>
              <a:rPr lang="en-US" b="1">
                <a:ea typeface="+mn-lt"/>
                <a:cs typeface="+mn-lt"/>
              </a:rPr>
              <a:t>At present criteria, we cannot detect where the accident has occurred and hence no information related to it, leading to the death of an individual.  </a:t>
            </a:r>
            <a:endParaRPr lang="en-US"/>
          </a:p>
          <a:p>
            <a:pPr>
              <a:lnSpc>
                <a:spcPct val="90000"/>
              </a:lnSpc>
            </a:pPr>
            <a:endParaRPr lang="en-US" b="1">
              <a:ea typeface="+mn-lt"/>
              <a:cs typeface="+mn-lt"/>
            </a:endParaRPr>
          </a:p>
          <a:p>
            <a:pPr>
              <a:lnSpc>
                <a:spcPct val="90000"/>
              </a:lnSpc>
            </a:pPr>
            <a:r>
              <a:rPr lang="en-US" b="1">
                <a:ea typeface="+mn-lt"/>
                <a:cs typeface="+mn-lt"/>
              </a:rPr>
              <a:t>        Some of the systems can detect accidents and send location to hospitals / ambulance thorough your phone location only .</a:t>
            </a:r>
            <a:endParaRPr lang="en-US"/>
          </a:p>
          <a:p>
            <a:pPr>
              <a:lnSpc>
                <a:spcPct val="90000"/>
              </a:lnSpc>
            </a:pPr>
            <a:endParaRPr lang="en-US" b="1">
              <a:ea typeface="+mn-lt"/>
              <a:cs typeface="+mn-lt"/>
            </a:endParaRPr>
          </a:p>
          <a:p>
            <a:pPr>
              <a:lnSpc>
                <a:spcPct val="90000"/>
              </a:lnSpc>
            </a:pPr>
            <a:r>
              <a:rPr lang="en-US" b="1">
                <a:ea typeface="+mn-lt"/>
                <a:cs typeface="+mn-lt"/>
              </a:rPr>
              <a:t>        Most of the accident detection systems rely on the high speed of the vehicle extracted from the smart phone GPS receiver .</a:t>
            </a:r>
            <a:endParaRPr lang="en-US"/>
          </a:p>
          <a:p>
            <a:pPr>
              <a:lnSpc>
                <a:spcPct val="90000"/>
              </a:lnSpc>
            </a:pPr>
            <a:endParaRPr lang="en-US" b="1">
              <a:ea typeface="+mn-lt"/>
              <a:cs typeface="+mn-lt"/>
            </a:endParaRPr>
          </a:p>
          <a:p>
            <a:pPr>
              <a:lnSpc>
                <a:spcPct val="90000"/>
              </a:lnSpc>
            </a:pPr>
            <a:r>
              <a:rPr lang="en-US" b="1">
                <a:ea typeface="+mn-lt"/>
                <a:cs typeface="+mn-lt"/>
              </a:rPr>
              <a:t>        In some system only the buzzer will raise during any accidents, and hence the patrol cannot exactly locate the accident spot. </a:t>
            </a:r>
            <a:endParaRPr lang="en-US"/>
          </a:p>
          <a:p>
            <a:pPr>
              <a:lnSpc>
                <a:spcPct val="90000"/>
              </a:lnSpc>
            </a:pPr>
            <a:endParaRPr lang="en-US"/>
          </a:p>
        </p:txBody>
      </p:sp>
    </p:spTree>
    <p:extLst>
      <p:ext uri="{BB962C8B-B14F-4D97-AF65-F5344CB8AC3E}">
        <p14:creationId xmlns:p14="http://schemas.microsoft.com/office/powerpoint/2010/main" xmlns="" val="199370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xmlns="" id="{089A69AF-D57B-49B4-886C-D4A5DC1944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3F6C66-D6D7-4A72-9928-967AEA400766}"/>
              </a:ext>
            </a:extLst>
          </p:cNvPr>
          <p:cNvSpPr>
            <a:spLocks noGrp="1"/>
          </p:cNvSpPr>
          <p:nvPr>
            <p:ph type="title"/>
          </p:nvPr>
        </p:nvSpPr>
        <p:spPr>
          <a:xfrm>
            <a:off x="8533467" y="1303113"/>
            <a:ext cx="3372079" cy="4251775"/>
          </a:xfrm>
          <a:effectLst/>
        </p:spPr>
        <p:txBody>
          <a:bodyPr anchor="ctr">
            <a:normAutofit/>
          </a:bodyPr>
          <a:lstStyle/>
          <a:p>
            <a:r>
              <a:rPr lang="en-US" sz="4800" cap="all">
                <a:ea typeface="+mj-lt"/>
                <a:cs typeface="+mj-lt"/>
              </a:rPr>
              <a:t>Our IDEA :</a:t>
            </a:r>
            <a:endParaRPr lang="en-US" sz="4800">
              <a:ea typeface="+mj-lt"/>
              <a:cs typeface="+mj-lt"/>
            </a:endParaRPr>
          </a:p>
        </p:txBody>
      </p:sp>
      <p:sp useBgFill="1">
        <p:nvSpPr>
          <p:cNvPr id="30" name="Freeform: Shape 33">
            <a:extLst>
              <a:ext uri="{FF2B5EF4-FFF2-40B4-BE49-F238E27FC236}">
                <a16:creationId xmlns:a16="http://schemas.microsoft.com/office/drawing/2014/main" xmlns="" id="{68F2977E-E0AE-4EB4-A059-59E908EB86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xmlns="" id="{DD9261AB-CF3B-4111-8761-192D221A959A}"/>
              </a:ext>
            </a:extLst>
          </p:cNvPr>
          <p:cNvSpPr>
            <a:spLocks noGrp="1"/>
          </p:cNvSpPr>
          <p:nvPr>
            <p:ph idx="1"/>
          </p:nvPr>
        </p:nvSpPr>
        <p:spPr>
          <a:xfrm>
            <a:off x="451514" y="1180276"/>
            <a:ext cx="5830952" cy="4900014"/>
          </a:xfrm>
          <a:effectLst/>
        </p:spPr>
        <p:txBody>
          <a:bodyPr vert="horz" lIns="91440" tIns="45720" rIns="91440" bIns="45720" rtlCol="0" anchor="ctr">
            <a:noAutofit/>
          </a:bodyPr>
          <a:lstStyle/>
          <a:p>
            <a:r>
              <a:rPr lang="en-US" sz="1700" b="1">
                <a:ea typeface="+mn-lt"/>
                <a:cs typeface="+mn-lt"/>
              </a:rPr>
              <a:t>GPS tracking system to be enabled in car.</a:t>
            </a:r>
          </a:p>
          <a:p>
            <a:r>
              <a:rPr lang="en-US" sz="1700" b="1">
                <a:ea typeface="+mn-lt"/>
                <a:cs typeface="+mn-lt"/>
              </a:rPr>
              <a:t>Instant notification system to be enabled to notify hospital in alarming case.</a:t>
            </a:r>
          </a:p>
          <a:p>
            <a:r>
              <a:rPr lang="en-US" sz="1700" b="1">
                <a:ea typeface="+mn-lt"/>
                <a:cs typeface="+mn-lt"/>
              </a:rPr>
              <a:t>Sound notification  in hospital and message notification  with location.</a:t>
            </a:r>
            <a:endParaRPr lang="en-US" sz="1700" b="1"/>
          </a:p>
          <a:p>
            <a:r>
              <a:rPr lang="en-US" sz="1700" b="1">
                <a:ea typeface="+mn-lt"/>
                <a:cs typeface="+mn-lt"/>
              </a:rPr>
              <a:t>In case of lost car GPS will track car and detect the location.</a:t>
            </a:r>
          </a:p>
          <a:p>
            <a:r>
              <a:rPr lang="en-US" sz="1700" b="1">
                <a:ea typeface="+mn-lt"/>
                <a:cs typeface="+mn-lt"/>
              </a:rPr>
              <a:t>Recorded data of car movement will be maintained.</a:t>
            </a:r>
            <a:endParaRPr lang="en-US" sz="1700" b="1"/>
          </a:p>
          <a:p>
            <a:r>
              <a:rPr lang="en-US" sz="1700" b="1">
                <a:ea typeface="+mn-lt"/>
                <a:cs typeface="+mn-lt"/>
              </a:rPr>
              <a:t>GPS system to be attached with car no. and owner details.</a:t>
            </a:r>
          </a:p>
          <a:p>
            <a:r>
              <a:rPr lang="en-US" sz="1700" b="1">
                <a:ea typeface="+mn-lt"/>
                <a:cs typeface="+mn-lt"/>
              </a:rPr>
              <a:t>After accident sound alarm will be played and then will be cached by sound sensor which further will send notification.</a:t>
            </a:r>
            <a:endParaRPr lang="en-US" sz="1700" b="1"/>
          </a:p>
          <a:p>
            <a:r>
              <a:rPr lang="en-US" sz="1700" b="1">
                <a:ea typeface="+mn-lt"/>
                <a:cs typeface="+mn-lt"/>
              </a:rPr>
              <a:t>Notification will be sent with car number and owner details.</a:t>
            </a:r>
            <a:endParaRPr lang="en-US" sz="1700" b="1"/>
          </a:p>
          <a:p>
            <a:r>
              <a:rPr lang="en-US" sz="1700" b="1">
                <a:ea typeface="+mn-lt"/>
                <a:cs typeface="+mn-lt"/>
              </a:rPr>
              <a:t> After searching for car details will get actual location of cars and can contact owner.</a:t>
            </a:r>
            <a:endParaRPr lang="en-US" sz="1700" b="1"/>
          </a:p>
          <a:p>
            <a:pPr>
              <a:lnSpc>
                <a:spcPct val="90000"/>
              </a:lnSpc>
            </a:pPr>
            <a:endParaRPr lang="en-US" sz="1700" b="1"/>
          </a:p>
        </p:txBody>
      </p:sp>
    </p:spTree>
    <p:extLst>
      <p:ext uri="{BB962C8B-B14F-4D97-AF65-F5344CB8AC3E}">
        <p14:creationId xmlns:p14="http://schemas.microsoft.com/office/powerpoint/2010/main" xmlns="" val="3997246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xmlns="" id="{DA9A1ACB-4ECA-4EAE-AEAB-CE9C8C01E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xmlns="" id="{E6409136-4F48-5248-8F4D-72F32D4315BB}"/>
              </a:ext>
            </a:extLst>
          </p:cNvPr>
          <p:cNvPicPr>
            <a:picLocks noChangeAspect="1"/>
          </p:cNvPicPr>
          <p:nvPr/>
        </p:nvPicPr>
        <p:blipFill rotWithShape="1">
          <a:blip r:embed="rId2"/>
          <a:srcRect l="25038" r="25038"/>
          <a:stretch/>
        </p:blipFill>
        <p:spPr>
          <a:xfrm>
            <a:off x="6108700" y="-1"/>
            <a:ext cx="6094450" cy="6858001"/>
          </a:xfrm>
          <a:prstGeom prst="rect">
            <a:avLst/>
          </a:prstGeom>
        </p:spPr>
      </p:pic>
      <p:sp>
        <p:nvSpPr>
          <p:cNvPr id="32" name="Freeform 16">
            <a:extLst>
              <a:ext uri="{FF2B5EF4-FFF2-40B4-BE49-F238E27FC236}">
                <a16:creationId xmlns:a16="http://schemas.microsoft.com/office/drawing/2014/main" xmlns="" id="{3994EE40-F54F-48E5-826B-B451582096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1413849" y="-84774"/>
            <a:ext cx="5070100" cy="1559412"/>
          </a:xfrm>
        </p:spPr>
        <p:txBody>
          <a:bodyPr vert="horz" lIns="91440" tIns="45720" rIns="91440" bIns="45720" rtlCol="0" anchor="b">
            <a:normAutofit/>
          </a:bodyPr>
          <a:lstStyle/>
          <a:p>
            <a:r>
              <a:rPr lang="en-US"/>
              <a:t>SOLUTION :</a:t>
            </a:r>
          </a:p>
        </p:txBody>
      </p:sp>
      <p:sp>
        <p:nvSpPr>
          <p:cNvPr id="13" name="TextBox 12">
            <a:extLst>
              <a:ext uri="{FF2B5EF4-FFF2-40B4-BE49-F238E27FC236}">
                <a16:creationId xmlns:a16="http://schemas.microsoft.com/office/drawing/2014/main" xmlns="" id="{2BBDCA4A-6C9B-42C3-8545-F7639E7C4C33}"/>
              </a:ext>
            </a:extLst>
          </p:cNvPr>
          <p:cNvSpPr txBox="1"/>
          <p:nvPr/>
        </p:nvSpPr>
        <p:spPr>
          <a:xfrm>
            <a:off x="286750" y="2398623"/>
            <a:ext cx="5918564" cy="3632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nSpc>
                <a:spcPct val="90000"/>
              </a:lnSpc>
              <a:spcBef>
                <a:spcPct val="20000"/>
              </a:spcBef>
              <a:spcAft>
                <a:spcPts val="600"/>
              </a:spcAft>
              <a:buClr>
                <a:schemeClr val="accent1"/>
              </a:buClr>
              <a:buFont typeface="Wingdings 2" charset="2"/>
              <a:buChar char=""/>
            </a:pPr>
            <a:r>
              <a:rPr lang="en-US" b="1"/>
              <a:t>Instant Notification to Hospital in case of accident.</a:t>
            </a:r>
            <a:endParaRPr lang="en-US"/>
          </a:p>
          <a:p>
            <a:pPr marL="342900" indent="-342900">
              <a:lnSpc>
                <a:spcPct val="90000"/>
              </a:lnSpc>
              <a:spcBef>
                <a:spcPct val="20000"/>
              </a:spcBef>
              <a:spcAft>
                <a:spcPts val="600"/>
              </a:spcAft>
              <a:buClr>
                <a:schemeClr val="accent1"/>
              </a:buClr>
              <a:buFont typeface="Wingdings 2" charset="2"/>
              <a:buChar char=""/>
            </a:pPr>
            <a:r>
              <a:rPr lang="en-US" b="1"/>
              <a:t>Instant medical support to the injured person.</a:t>
            </a:r>
            <a:endParaRPr lang="en-US"/>
          </a:p>
          <a:p>
            <a:pPr marL="342900" indent="-342900">
              <a:lnSpc>
                <a:spcPct val="90000"/>
              </a:lnSpc>
              <a:spcBef>
                <a:spcPct val="20000"/>
              </a:spcBef>
              <a:spcAft>
                <a:spcPts val="600"/>
              </a:spcAft>
              <a:buClr>
                <a:schemeClr val="accent1"/>
              </a:buClr>
              <a:buFont typeface="Wingdings 2" charset="2"/>
              <a:buChar char=""/>
            </a:pPr>
            <a:r>
              <a:rPr lang="en-US" b="1"/>
              <a:t>Instant information to the driver family.</a:t>
            </a:r>
            <a:endParaRPr lang="en-US"/>
          </a:p>
          <a:p>
            <a:pPr marL="342900" indent="-342900">
              <a:lnSpc>
                <a:spcPct val="90000"/>
              </a:lnSpc>
              <a:spcBef>
                <a:spcPct val="20000"/>
              </a:spcBef>
              <a:spcAft>
                <a:spcPts val="600"/>
              </a:spcAft>
              <a:buClr>
                <a:schemeClr val="accent1"/>
              </a:buClr>
              <a:buFont typeface="Wingdings 2" charset="2"/>
              <a:buChar char=""/>
            </a:pPr>
            <a:r>
              <a:rPr lang="en-US" b="1"/>
              <a:t>Sound alarm information to locals present in the area.</a:t>
            </a:r>
            <a:endParaRPr lang="en-US"/>
          </a:p>
          <a:p>
            <a:pPr marL="342900" indent="-342900">
              <a:lnSpc>
                <a:spcPct val="90000"/>
              </a:lnSpc>
              <a:spcBef>
                <a:spcPct val="20000"/>
              </a:spcBef>
              <a:spcAft>
                <a:spcPts val="600"/>
              </a:spcAft>
              <a:buClr>
                <a:schemeClr val="accent1"/>
              </a:buClr>
              <a:buFont typeface="Wingdings 2" charset="2"/>
              <a:buChar char=""/>
            </a:pPr>
            <a:r>
              <a:rPr lang="en-US" b="1"/>
              <a:t>Information regarding the car movement and history of car movement.</a:t>
            </a:r>
            <a:endParaRPr lang="en-US"/>
          </a:p>
          <a:p>
            <a:pPr marL="342900" indent="-342900">
              <a:lnSpc>
                <a:spcPct val="90000"/>
              </a:lnSpc>
              <a:spcBef>
                <a:spcPct val="20000"/>
              </a:spcBef>
              <a:spcAft>
                <a:spcPts val="600"/>
              </a:spcAft>
              <a:buClr>
                <a:schemeClr val="accent1"/>
              </a:buClr>
              <a:buFont typeface="Wingdings 2" charset="2"/>
              <a:buChar char=""/>
            </a:pPr>
            <a:r>
              <a:rPr lang="en-US" b="1"/>
              <a:t>Information regarding the vehicle movement can help in solving many mysteries of various crimes.</a:t>
            </a:r>
            <a:endParaRPr lang="en-US"/>
          </a:p>
          <a:p>
            <a:pPr marL="342900" indent="-342900">
              <a:lnSpc>
                <a:spcPct val="90000"/>
              </a:lnSpc>
              <a:spcBef>
                <a:spcPct val="20000"/>
              </a:spcBef>
              <a:spcAft>
                <a:spcPts val="600"/>
              </a:spcAft>
              <a:buClr>
                <a:schemeClr val="accent1"/>
              </a:buClr>
              <a:buFont typeface="Wingdings 2" charset="2"/>
              <a:buChar char=""/>
            </a:pPr>
            <a:r>
              <a:rPr lang="en-US" b="1"/>
              <a:t>Instant notification to police station and hence easy finding the reason of accident.</a:t>
            </a:r>
            <a:endParaRPr lang="en-US"/>
          </a:p>
          <a:p>
            <a:pPr marL="342900" indent="-342900">
              <a:lnSpc>
                <a:spcPct val="90000"/>
              </a:lnSpc>
              <a:spcBef>
                <a:spcPct val="20000"/>
              </a:spcBef>
              <a:spcAft>
                <a:spcPts val="600"/>
              </a:spcAft>
              <a:buClr>
                <a:schemeClr val="accent1"/>
              </a:buClr>
              <a:buFont typeface="Wingdings 2" charset="2"/>
              <a:buChar char=""/>
            </a:pPr>
            <a:endParaRPr lang="en-US"/>
          </a:p>
        </p:txBody>
      </p:sp>
    </p:spTree>
    <p:extLst>
      <p:ext uri="{BB962C8B-B14F-4D97-AF65-F5344CB8AC3E}">
        <p14:creationId xmlns:p14="http://schemas.microsoft.com/office/powerpoint/2010/main" xmlns="" val="948558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6">
            <a:extLst>
              <a:ext uri="{FF2B5EF4-FFF2-40B4-BE49-F238E27FC236}">
                <a16:creationId xmlns:a16="http://schemas.microsoft.com/office/drawing/2014/main" xmlns="" id="{8EE457FF-670E-4EC1-ACD4-1173DA9A7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xmlns="" id="{5C4E86D9-FC25-4C5B-B73F-77B0D9D117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0" name="Freeform: Shape 49">
            <a:extLst>
              <a:ext uri="{FF2B5EF4-FFF2-40B4-BE49-F238E27FC236}">
                <a16:creationId xmlns:a16="http://schemas.microsoft.com/office/drawing/2014/main" xmlns="" id="{44AF92AB-F4DD-4C5A-BC11-E1D33AFC0C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275030" y="770099"/>
            <a:ext cx="6399577" cy="5116520"/>
          </a:xfrm>
        </p:spPr>
        <p:txBody>
          <a:bodyPr vert="horz" lIns="91440" tIns="45720" rIns="91440" bIns="45720" rtlCol="0" anchor="ctr">
            <a:normAutofit/>
          </a:bodyPr>
          <a:lstStyle/>
          <a:p>
            <a:r>
              <a:rPr lang="en-US" sz="6000"/>
              <a:t>SYSTEM FEATURES</a:t>
            </a:r>
          </a:p>
        </p:txBody>
      </p:sp>
      <p:sp>
        <p:nvSpPr>
          <p:cNvPr id="13" name="TextBox 12">
            <a:extLst>
              <a:ext uri="{FF2B5EF4-FFF2-40B4-BE49-F238E27FC236}">
                <a16:creationId xmlns:a16="http://schemas.microsoft.com/office/drawing/2014/main" xmlns="" id="{2BBDCA4A-6C9B-42C3-8545-F7639E7C4C33}"/>
              </a:ext>
            </a:extLst>
          </p:cNvPr>
          <p:cNvSpPr txBox="1"/>
          <p:nvPr/>
        </p:nvSpPr>
        <p:spPr>
          <a:xfrm>
            <a:off x="4793477" y="1086400"/>
            <a:ext cx="6769069" cy="5116520"/>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20000"/>
              </a:spcBef>
              <a:spcAft>
                <a:spcPts val="600"/>
              </a:spcAft>
              <a:buClr>
                <a:schemeClr val="accent1"/>
              </a:buClr>
              <a:buFont typeface="Wingdings 2" charset="2"/>
              <a:buChar char=""/>
            </a:pPr>
            <a:r>
              <a:rPr lang="en-US" sz="2000" b="1" u="sng">
                <a:solidFill>
                  <a:schemeClr val="bg1"/>
                </a:solidFill>
              </a:rPr>
              <a:t>•Description and priority: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The accident notification System notifies or informs about the accident spot , time to the nearby hospital , police station and family members .Of course, this project has very high priority in order because will save life in road accident .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u="sng">
                <a:solidFill>
                  <a:schemeClr val="bg1"/>
                </a:solidFill>
              </a:rPr>
              <a:t>•Stimulus/Response Sequences</a:t>
            </a:r>
            <a:r>
              <a:rPr lang="en-US" sz="2000" b="1" dirty="0">
                <a:solidFill>
                  <a:schemeClr val="bg1"/>
                </a:solidFill>
              </a:rPr>
              <a:t>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Accident will be detected by accelerometer.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Engine stops.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Alarm starts.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Gsm model activates and send notification.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p:txBody>
      </p:sp>
    </p:spTree>
    <p:extLst>
      <p:ext uri="{BB962C8B-B14F-4D97-AF65-F5344CB8AC3E}">
        <p14:creationId xmlns:p14="http://schemas.microsoft.com/office/powerpoint/2010/main" xmlns="" val="3689117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6">
            <a:extLst>
              <a:ext uri="{FF2B5EF4-FFF2-40B4-BE49-F238E27FC236}">
                <a16:creationId xmlns:a16="http://schemas.microsoft.com/office/drawing/2014/main" xmlns="" id="{8EE457FF-670E-4EC1-ACD4-1173DA9A7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xmlns="" id="{5C4E86D9-FC25-4C5B-B73F-77B0D9D117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0" name="Freeform: Shape 49">
            <a:extLst>
              <a:ext uri="{FF2B5EF4-FFF2-40B4-BE49-F238E27FC236}">
                <a16:creationId xmlns:a16="http://schemas.microsoft.com/office/drawing/2014/main" xmlns="" id="{44AF92AB-F4DD-4C5A-BC11-E1D33AFC0C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447559" y="784475"/>
            <a:ext cx="6399577" cy="5116520"/>
          </a:xfrm>
        </p:spPr>
        <p:txBody>
          <a:bodyPr vert="horz" lIns="91440" tIns="45720" rIns="91440" bIns="45720" rtlCol="0" anchor="ctr">
            <a:normAutofit/>
          </a:bodyPr>
          <a:lstStyle/>
          <a:p>
            <a:r>
              <a:rPr lang="en-US" sz="6000"/>
              <a:t>SYSTEM FEATURES</a:t>
            </a:r>
          </a:p>
        </p:txBody>
      </p:sp>
      <p:sp>
        <p:nvSpPr>
          <p:cNvPr id="13" name="TextBox 12">
            <a:extLst>
              <a:ext uri="{FF2B5EF4-FFF2-40B4-BE49-F238E27FC236}">
                <a16:creationId xmlns:a16="http://schemas.microsoft.com/office/drawing/2014/main" xmlns="" id="{2BBDCA4A-6C9B-42C3-8545-F7639E7C4C33}"/>
              </a:ext>
            </a:extLst>
          </p:cNvPr>
          <p:cNvSpPr txBox="1"/>
          <p:nvPr/>
        </p:nvSpPr>
        <p:spPr>
          <a:xfrm>
            <a:off x="4793477" y="885117"/>
            <a:ext cx="6323372" cy="5116520"/>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20000"/>
              </a:spcBef>
              <a:spcAft>
                <a:spcPts val="600"/>
              </a:spcAft>
              <a:buClr>
                <a:schemeClr val="accent1"/>
              </a:buClr>
              <a:buFont typeface="Wingdings 2" charset="2"/>
              <a:buChar char=""/>
            </a:pPr>
            <a:r>
              <a:rPr lang="en-US" sz="2000" b="1" u="sng" dirty="0">
                <a:solidFill>
                  <a:schemeClr val="bg1"/>
                </a:solidFill>
              </a:rPr>
              <a:t>EXTERNAL INTERFACE REQUIREMENT</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i="1" u="sng" dirty="0">
                <a:solidFill>
                  <a:schemeClr val="bg1"/>
                </a:solidFill>
              </a:rPr>
              <a:t>User Interface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dirty="0">
                <a:solidFill>
                  <a:schemeClr val="bg1"/>
                </a:solidFill>
              </a:rPr>
              <a:t>Car Driver with car</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u="sng" dirty="0">
                <a:solidFill>
                  <a:schemeClr val="bg1"/>
                </a:solidFill>
              </a:rPr>
              <a:t>Hardware interface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Power supply with processor</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ARDUINO UNO</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Accelerometer with processor</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GSM with Processor as input and output.</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GPS with processor as input and output and device tracker .</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Display unit for output from processor.</a:t>
            </a:r>
          </a:p>
        </p:txBody>
      </p:sp>
    </p:spTree>
    <p:extLst>
      <p:ext uri="{BB962C8B-B14F-4D97-AF65-F5344CB8AC3E}">
        <p14:creationId xmlns:p14="http://schemas.microsoft.com/office/powerpoint/2010/main" xmlns="" val="4104678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6">
            <a:extLst>
              <a:ext uri="{FF2B5EF4-FFF2-40B4-BE49-F238E27FC236}">
                <a16:creationId xmlns:a16="http://schemas.microsoft.com/office/drawing/2014/main" xmlns="" id="{B9D93730-8C7D-423D-9137-597B5FA657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5" name="Rectangle 54">
            <a:extLst>
              <a:ext uri="{FF2B5EF4-FFF2-40B4-BE49-F238E27FC236}">
                <a16:creationId xmlns:a16="http://schemas.microsoft.com/office/drawing/2014/main" xmlns="" id="{A3322B77-FA16-4D4E-BAA6-811C61DB3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xmlns="" id="{CA6EF34F-3BAD-4CD8-B05E-03BA773AE8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368584" y="2119535"/>
            <a:ext cx="3839891" cy="3997635"/>
          </a:xfrm>
        </p:spPr>
        <p:txBody>
          <a:bodyPr vert="horz" lIns="91440" tIns="45720" rIns="91440" bIns="45720" rtlCol="0" anchor="t">
            <a:normAutofit/>
          </a:bodyPr>
          <a:lstStyle/>
          <a:p>
            <a:r>
              <a:rPr lang="en-US" sz="6000" dirty="0"/>
              <a:t>SYSTEM FEATURES</a:t>
            </a:r>
          </a:p>
        </p:txBody>
      </p:sp>
      <p:graphicFrame>
        <p:nvGraphicFramePr>
          <p:cNvPr id="48" name="TextBox 12">
            <a:extLst>
              <a:ext uri="{FF2B5EF4-FFF2-40B4-BE49-F238E27FC236}">
                <a16:creationId xmlns:a16="http://schemas.microsoft.com/office/drawing/2014/main" xmlns="" id="{9451EEC8-E989-44D9-80E4-126B28A2DB0C}"/>
              </a:ext>
            </a:extLst>
          </p:cNvPr>
          <p:cNvGraphicFramePr/>
          <p:nvPr>
            <p:extLst>
              <p:ext uri="{D42A27DB-BD31-4B8C-83A1-F6EECF244321}">
                <p14:modId xmlns:p14="http://schemas.microsoft.com/office/powerpoint/2010/main" xmlns="" val="1068351647"/>
              </p:ext>
            </p:extLst>
          </p:nvPr>
        </p:nvGraphicFramePr>
        <p:xfrm>
          <a:off x="5067420" y="730100"/>
          <a:ext cx="6463581" cy="539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795860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BB20393-1A4C-42BE-989F-B5A25CAE964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AF365C6-D15C-431E-ABDA-07D7723952A5}">
  <ds:schemaRefs>
    <ds:schemaRef ds:uri="http://schemas.microsoft.com/sharepoint/v3/contenttype/forms"/>
  </ds:schemaRefs>
</ds:datastoreItem>
</file>

<file path=customXml/itemProps3.xml><?xml version="1.0" encoding="utf-8"?>
<ds:datastoreItem xmlns:ds="http://schemas.openxmlformats.org/officeDocument/2006/customXml" ds:itemID="{6F7AFB00-BEB8-4F5A-AD17-454DBE714B85}">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TotalTime>
  <Words>403</Words>
  <Application>Microsoft Office PowerPoint</Application>
  <PresentationFormat>Custom</PresentationFormat>
  <Paragraphs>170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Quotable</vt:lpstr>
      <vt:lpstr>CAR ACCIDENT DETECTOR &amp; INFORMER</vt:lpstr>
      <vt:lpstr>PROBLEMS : </vt:lpstr>
      <vt:lpstr>PURPOSE &amp; GOAL</vt:lpstr>
      <vt:lpstr>Current   systems :</vt:lpstr>
      <vt:lpstr>Our IDEA :</vt:lpstr>
      <vt:lpstr>SOLUTION :</vt:lpstr>
      <vt:lpstr>SYSTEM FEATURES</vt:lpstr>
      <vt:lpstr>SYSTEM FEATURES</vt:lpstr>
      <vt:lpstr>SYSTEM FEATURES</vt:lpstr>
      <vt:lpstr>USER INTERFACE</vt:lpstr>
      <vt:lpstr>ROUGH SKETCH</vt:lpstr>
      <vt:lpstr>BASIC DIAGRAM OF OUR CIRCUIT WITH MODULES  </vt:lpstr>
      <vt:lpstr>CODE FOR ACCIDENT LOCATION DETECTOR AND FOR SENDING MESSAGES </vt:lpstr>
      <vt:lpstr>CODE FOR ACCIDENT LOCATION DETECTOR AND FOR SENDING MESSAGES </vt:lpstr>
      <vt:lpstr>CODE FOR ACCIDENT LOCATION DETECTOR AND FOR SENDING MESSAGES </vt:lpstr>
      <vt:lpstr>CODE FOR ACCIDENT LOCATION DETECTOR AND FOR SENDING MESSAGES </vt:lpstr>
      <vt:lpstr>OUTPUT : GLOBAL POSITIONING SYSTEM (GPS) CIRCUIT </vt:lpstr>
      <vt:lpstr>OUTPUT : BUZZER ALARM DETECTION  </vt:lpstr>
      <vt:lpstr>OUTPUT :  ACCELERO - METER   USING ADXL-335</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Agency Design</dc:title>
  <dc:creator>win 10</dc:creator>
  <cp:lastModifiedBy>win 10</cp:lastModifiedBy>
  <cp:revision>612</cp:revision>
  <dcterms:created xsi:type="dcterms:W3CDTF">2020-10-30T19:15:40Z</dcterms:created>
  <dcterms:modified xsi:type="dcterms:W3CDTF">2020-11-01T09:37:27Z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